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5" r:id="rId3"/>
    <p:sldId id="287" r:id="rId4"/>
    <p:sldId id="288" r:id="rId5"/>
    <p:sldId id="257" r:id="rId6"/>
    <p:sldId id="275" r:id="rId7"/>
    <p:sldId id="289" r:id="rId8"/>
    <p:sldId id="290" r:id="rId9"/>
    <p:sldId id="291" r:id="rId10"/>
    <p:sldId id="292" r:id="rId11"/>
    <p:sldId id="293" r:id="rId12"/>
    <p:sldId id="294" r:id="rId13"/>
    <p:sldId id="295" r:id="rId14"/>
    <p:sldId id="296" r:id="rId15"/>
    <p:sldId id="297" r:id="rId16"/>
    <p:sldId id="260" r:id="rId17"/>
    <p:sldId id="298" r:id="rId18"/>
    <p:sldId id="299" r:id="rId19"/>
    <p:sldId id="258" r:id="rId20"/>
    <p:sldId id="300" r:id="rId21"/>
    <p:sldId id="301" r:id="rId22"/>
    <p:sldId id="280" r:id="rId23"/>
  </p:sldIdLst>
  <p:sldSz cx="18288000" cy="10287000"/>
  <p:notesSz cx="6858000" cy="9144000"/>
  <p:embeddedFontLst>
    <p:embeddedFont>
      <p:font typeface="Agrandir Black" panose="020B0604020202020204" charset="0"/>
      <p:regular r:id="rId24"/>
    </p:embeddedFont>
    <p:embeddedFont>
      <p:font typeface="Kollektif" panose="020B0604020202020204" charset="0"/>
      <p:regular r:id="rId25"/>
    </p:embeddedFont>
    <p:embeddedFont>
      <p:font typeface="Kollektif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8C9"/>
    <a:srgbClr val="F15E3D"/>
    <a:srgbClr val="00C4CC"/>
    <a:srgbClr val="E1EFFF"/>
    <a:srgbClr val="E7593D"/>
    <a:srgbClr val="EC8069"/>
    <a:srgbClr val="FFB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89" autoAdjust="0"/>
    <p:restoredTop sz="94622" autoAdjust="0"/>
  </p:normalViewPr>
  <p:slideViewPr>
    <p:cSldViewPr>
      <p:cViewPr varScale="1">
        <p:scale>
          <a:sx n="52" d="100"/>
          <a:sy n="52" d="100"/>
        </p:scale>
        <p:origin x="120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115039" flipH="1">
            <a:off x="10498991" y="324146"/>
            <a:ext cx="9171672" cy="9578769"/>
          </a:xfrm>
          <a:custGeom>
            <a:avLst/>
            <a:gdLst/>
            <a:ahLst/>
            <a:cxnLst/>
            <a:rect l="l" t="t" r="r" b="b"/>
            <a:pathLst>
              <a:path w="9171672" h="9578769">
                <a:moveTo>
                  <a:pt x="9171672" y="0"/>
                </a:moveTo>
                <a:lnTo>
                  <a:pt x="0" y="0"/>
                </a:lnTo>
                <a:lnTo>
                  <a:pt x="0" y="9578769"/>
                </a:lnTo>
                <a:lnTo>
                  <a:pt x="9171672" y="9578769"/>
                </a:lnTo>
                <a:lnTo>
                  <a:pt x="9171672" y="0"/>
                </a:lnTo>
                <a:close/>
              </a:path>
            </a:pathLst>
          </a:custGeom>
          <a:blipFill>
            <a:blip r:embed="rId2"/>
            <a:stretch>
              <a:fillRect/>
            </a:stretch>
          </a:blipFill>
        </p:spPr>
      </p:sp>
      <p:sp>
        <p:nvSpPr>
          <p:cNvPr id="3" name="TextBox 3"/>
          <p:cNvSpPr txBox="1"/>
          <p:nvPr/>
        </p:nvSpPr>
        <p:spPr>
          <a:xfrm>
            <a:off x="1219200" y="2941623"/>
            <a:ext cx="8700104" cy="5539978"/>
          </a:xfrm>
          <a:prstGeom prst="rect">
            <a:avLst/>
          </a:prstGeom>
        </p:spPr>
        <p:txBody>
          <a:bodyPr lIns="0" tIns="0" rIns="0" bIns="0" rtlCol="0" anchor="t">
            <a:spAutoFit/>
          </a:bodyPr>
          <a:lstStyle/>
          <a:p>
            <a:pPr algn="l">
              <a:lnSpc>
                <a:spcPts val="10800"/>
              </a:lnSpc>
            </a:pPr>
            <a:r>
              <a:rPr lang="en-US" sz="9000" dirty="0">
                <a:solidFill>
                  <a:srgbClr val="925F64"/>
                </a:solidFill>
                <a:latin typeface="Agrandir Black"/>
                <a:ea typeface="Agrandir Black"/>
                <a:cs typeface="Agrandir Black"/>
                <a:sym typeface="Agrandir Black"/>
              </a:rPr>
              <a:t>Correlation between media and its features</a:t>
            </a:r>
          </a:p>
        </p:txBody>
      </p:sp>
      <p:sp>
        <p:nvSpPr>
          <p:cNvPr id="4" name="Freeform 4"/>
          <p:cNvSpPr/>
          <p:nvPr/>
        </p:nvSpPr>
        <p:spPr>
          <a:xfrm>
            <a:off x="1028700" y="-1380519"/>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95818" y="-1380519"/>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766150" y="8715981"/>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2">
            <a:extLst>
              <a:ext uri="{FF2B5EF4-FFF2-40B4-BE49-F238E27FC236}">
                <a16:creationId xmlns:a16="http://schemas.microsoft.com/office/drawing/2014/main" id="{2AAB21A3-A90B-47BB-D13D-1CCB020E71BD}"/>
              </a:ext>
            </a:extLst>
          </p:cNvPr>
          <p:cNvGrpSpPr/>
          <p:nvPr/>
        </p:nvGrpSpPr>
        <p:grpSpPr>
          <a:xfrm>
            <a:off x="137000" y="8812708"/>
            <a:ext cx="4668584" cy="769750"/>
            <a:chOff x="0" y="-57150"/>
            <a:chExt cx="1012116" cy="202732"/>
          </a:xfrm>
        </p:grpSpPr>
        <p:sp>
          <p:nvSpPr>
            <p:cNvPr id="8" name="Freeform 3">
              <a:extLst>
                <a:ext uri="{FF2B5EF4-FFF2-40B4-BE49-F238E27FC236}">
                  <a16:creationId xmlns:a16="http://schemas.microsoft.com/office/drawing/2014/main" id="{7BE64C21-46BF-2508-BE66-A6AD8563299A}"/>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txBody>
            <a:bodyPr/>
            <a:lstStyle/>
            <a:p>
              <a:endParaRPr lang="en-US" dirty="0"/>
            </a:p>
          </p:txBody>
        </p:sp>
        <p:sp>
          <p:nvSpPr>
            <p:cNvPr id="9" name="TextBox 4">
              <a:extLst>
                <a:ext uri="{FF2B5EF4-FFF2-40B4-BE49-F238E27FC236}">
                  <a16:creationId xmlns:a16="http://schemas.microsoft.com/office/drawing/2014/main" id="{6626F161-8179-8AEE-32A6-E283785F22EA}"/>
                </a:ext>
              </a:extLst>
            </p:cNvPr>
            <p:cNvSpPr txBox="1"/>
            <p:nvPr/>
          </p:nvSpPr>
          <p:spPr>
            <a:xfrm>
              <a:off x="199316" y="-57150"/>
              <a:ext cx="812800" cy="202732"/>
            </a:xfrm>
            <a:prstGeom prst="rect">
              <a:avLst/>
            </a:prstGeom>
          </p:spPr>
          <p:txBody>
            <a:bodyPr lIns="50800" tIns="50800" rIns="50800" bIns="50800" rtlCol="0" anchor="ctr"/>
            <a:lstStyle/>
            <a:p>
              <a:pPr marL="0" lvl="0" indent="0" algn="ctr">
                <a:lnSpc>
                  <a:spcPts val="3359"/>
                </a:lnSpc>
                <a:spcBef>
                  <a:spcPct val="0"/>
                </a:spcBef>
              </a:pPr>
              <a:r>
                <a:rPr lang="en-US" sz="2399" b="1" dirty="0">
                  <a:solidFill>
                    <a:srgbClr val="233245"/>
                  </a:solidFill>
                  <a:latin typeface="Kollektif Bold"/>
                  <a:ea typeface="Kollektif Bold"/>
                  <a:cs typeface="Kollektif Bold"/>
                  <a:sym typeface="Kollektif Bold"/>
                </a:rPr>
                <a:t>Ananya Subramaniam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3690FF39-B52C-29AE-3088-45A31632533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045E973-98E9-BFC2-861D-0806411D9508}"/>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BF36EA3C-8B80-E7F6-95C3-2FDD57C4C946}"/>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8B0DE9C6-D886-F995-30C7-97DF43255C5F}"/>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RELEASE YEAR</a:t>
            </a:r>
          </a:p>
        </p:txBody>
      </p:sp>
      <p:sp>
        <p:nvSpPr>
          <p:cNvPr id="9" name="TextBox 6">
            <a:extLst>
              <a:ext uri="{FF2B5EF4-FFF2-40B4-BE49-F238E27FC236}">
                <a16:creationId xmlns:a16="http://schemas.microsoft.com/office/drawing/2014/main" id="{451D07F8-9982-2D0D-226B-E3DC487ABACA}"/>
              </a:ext>
            </a:extLst>
          </p:cNvPr>
          <p:cNvSpPr txBox="1"/>
          <p:nvPr/>
        </p:nvSpPr>
        <p:spPr>
          <a:xfrm>
            <a:off x="10926498" y="6819900"/>
            <a:ext cx="6904302" cy="2390911"/>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Upward slope </a:t>
            </a:r>
            <a:r>
              <a:rPr lang="en-US" sz="3600" dirty="0">
                <a:solidFill>
                  <a:srgbClr val="233245"/>
                </a:solidFill>
                <a:latin typeface="Kollektif"/>
                <a:ea typeface="Kollektif"/>
                <a:cs typeface="Kollektif"/>
                <a:sym typeface="Wingdings" panose="05000000000000000000" pitchFamily="2" charset="2"/>
              </a:rPr>
              <a:t> 0.017</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2000-202</a:t>
            </a:r>
            <a:r>
              <a:rPr lang="en-US" sz="3600" dirty="0">
                <a:solidFill>
                  <a:srgbClr val="233245"/>
                </a:solidFill>
                <a:latin typeface="Kollektif"/>
                <a:ea typeface="Kollektif"/>
                <a:cs typeface="Kollektif"/>
                <a:sym typeface="Wingdings" panose="05000000000000000000" pitchFamily="2" charset="2"/>
              </a:rPr>
              <a:t>0  wider spread</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1.4%</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FC3AA36C-B823-213B-29CD-4C99070FE7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544" y="3234813"/>
            <a:ext cx="9954056" cy="6400800"/>
          </a:xfrm>
          <a:prstGeom prst="rect">
            <a:avLst/>
          </a:prstGeom>
          <a:noFill/>
        </p:spPr>
      </p:pic>
      <p:pic>
        <p:nvPicPr>
          <p:cNvPr id="3" name="Picture 2">
            <a:extLst>
              <a:ext uri="{FF2B5EF4-FFF2-40B4-BE49-F238E27FC236}">
                <a16:creationId xmlns:a16="http://schemas.microsoft.com/office/drawing/2014/main" id="{1E8505A6-A49D-2861-8C5E-7E132A0525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3334718"/>
            <a:ext cx="7086600" cy="3100495"/>
          </a:xfrm>
          <a:prstGeom prst="rect">
            <a:avLst/>
          </a:prstGeom>
        </p:spPr>
      </p:pic>
    </p:spTree>
    <p:extLst>
      <p:ext uri="{BB962C8B-B14F-4D97-AF65-F5344CB8AC3E}">
        <p14:creationId xmlns:p14="http://schemas.microsoft.com/office/powerpoint/2010/main" val="2765876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49462B13-FCFC-739A-C17D-2491B332F39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765229E-E2A9-58FE-57B5-D5B7D5EE1392}"/>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1F22CAD0-977B-D33A-8B59-8F479B6B04A4}"/>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E97C9389-1F54-9F85-2FE4-18E02989D1E4}"/>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RUNTIME</a:t>
            </a:r>
          </a:p>
        </p:txBody>
      </p:sp>
      <p:sp>
        <p:nvSpPr>
          <p:cNvPr id="9" name="TextBox 6">
            <a:extLst>
              <a:ext uri="{FF2B5EF4-FFF2-40B4-BE49-F238E27FC236}">
                <a16:creationId xmlns:a16="http://schemas.microsoft.com/office/drawing/2014/main" id="{08212349-0947-3711-55A3-ED2BE9819677}"/>
              </a:ext>
            </a:extLst>
          </p:cNvPr>
          <p:cNvSpPr txBox="1"/>
          <p:nvPr/>
        </p:nvSpPr>
        <p:spPr>
          <a:xfrm>
            <a:off x="10926498" y="6819900"/>
            <a:ext cx="6904302" cy="2863926"/>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Downward slope </a:t>
            </a:r>
            <a:r>
              <a:rPr lang="en-US" sz="3200" dirty="0">
                <a:solidFill>
                  <a:srgbClr val="233245"/>
                </a:solidFill>
                <a:latin typeface="Kollektif"/>
                <a:ea typeface="Kollektif"/>
                <a:cs typeface="Kollektif"/>
                <a:sym typeface="Wingdings" panose="05000000000000000000" pitchFamily="2" charset="2"/>
              </a:rPr>
              <a:t> -0.007</a:t>
            </a:r>
          </a:p>
          <a:p>
            <a:pPr marL="1028700" lvl="1" indent="-571500">
              <a:lnSpc>
                <a:spcPct val="15000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Wingdings" panose="05000000000000000000" pitchFamily="2" charset="2"/>
              </a:rPr>
              <a:t>+90 mins   decrease by 0.69</a:t>
            </a:r>
          </a:p>
          <a:p>
            <a:pPr marL="571500" lvl="0" indent="-571500" algn="l">
              <a:lnSpc>
                <a:spcPct val="15000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Wingdings" panose="05000000000000000000" pitchFamily="2" charset="2"/>
              </a:rPr>
              <a:t>Cluster around 80-120 mins</a:t>
            </a:r>
            <a:endParaRPr lang="en-US" sz="3200" dirty="0">
              <a:solidFill>
                <a:srgbClr val="233245"/>
              </a:solidFill>
              <a:latin typeface="Kollektif"/>
              <a:ea typeface="Kollektif"/>
              <a:cs typeface="Kollektif"/>
              <a:sym typeface="Wingdings" panose="05000000000000000000" pitchFamily="2" charset="2"/>
            </a:endParaRPr>
          </a:p>
          <a:p>
            <a:pPr marL="571500" lvl="0" indent="-571500" algn="l">
              <a:lnSpc>
                <a:spcPct val="15000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Wingdings" panose="05000000000000000000" pitchFamily="2" charset="2"/>
              </a:rPr>
              <a:t>R^2 </a:t>
            </a:r>
            <a:r>
              <a:rPr lang="en-US" sz="3200" dirty="0">
                <a:solidFill>
                  <a:srgbClr val="233245"/>
                </a:solidFill>
                <a:latin typeface="Kollektif"/>
                <a:ea typeface="Kollektif"/>
                <a:cs typeface="Kollektif"/>
                <a:sym typeface="Wingdings" panose="05000000000000000000" pitchFamily="2" charset="2"/>
              </a:rPr>
              <a:t> 2.8%</a:t>
            </a:r>
            <a:endParaRPr lang="en-US" sz="3200" u="none" dirty="0">
              <a:solidFill>
                <a:srgbClr val="233245"/>
              </a:solidFill>
              <a:latin typeface="Kollektif"/>
              <a:ea typeface="Kollektif"/>
              <a:cs typeface="Kollektif"/>
              <a:sym typeface="Kollektif"/>
            </a:endParaRPr>
          </a:p>
        </p:txBody>
      </p:sp>
      <p:pic>
        <p:nvPicPr>
          <p:cNvPr id="12" name="Picture 11">
            <a:extLst>
              <a:ext uri="{FF2B5EF4-FFF2-40B4-BE49-F238E27FC236}">
                <a16:creationId xmlns:a16="http://schemas.microsoft.com/office/drawing/2014/main" id="{125EE70E-91FA-337B-0EFF-0C77F6E2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164" y="3301534"/>
            <a:ext cx="10058400" cy="6803390"/>
          </a:xfrm>
          <a:prstGeom prst="rect">
            <a:avLst/>
          </a:prstGeom>
          <a:noFill/>
        </p:spPr>
      </p:pic>
      <p:pic>
        <p:nvPicPr>
          <p:cNvPr id="13" name="Picture 12">
            <a:extLst>
              <a:ext uri="{FF2B5EF4-FFF2-40B4-BE49-F238E27FC236}">
                <a16:creationId xmlns:a16="http://schemas.microsoft.com/office/drawing/2014/main" id="{DBAE5C9B-0E87-E1AC-00B9-0EC3FD43E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3301534"/>
            <a:ext cx="6580205" cy="3395696"/>
          </a:xfrm>
          <a:prstGeom prst="rect">
            <a:avLst/>
          </a:prstGeom>
        </p:spPr>
      </p:pic>
    </p:spTree>
    <p:extLst>
      <p:ext uri="{BB962C8B-B14F-4D97-AF65-F5344CB8AC3E}">
        <p14:creationId xmlns:p14="http://schemas.microsoft.com/office/powerpoint/2010/main" val="102880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769C7B1F-41FE-C75E-FB81-921FF7BED4E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8F6C698-FAC3-7D06-4CC9-8BED034CD4B9}"/>
              </a:ext>
            </a:extLst>
          </p:cNvPr>
          <p:cNvSpPr txBox="1"/>
          <p:nvPr/>
        </p:nvSpPr>
        <p:spPr>
          <a:xfrm>
            <a:off x="1028700" y="771525"/>
            <a:ext cx="6792574" cy="2769989"/>
          </a:xfrm>
          <a:prstGeom prst="rect">
            <a:avLst/>
          </a:prstGeom>
          <a:noFill/>
          <a:scene3d>
            <a:camera prst="orthographicFront"/>
            <a:lightRig rig="threePt" dir="t"/>
          </a:scene3d>
          <a:sp3d extrusionH="12700">
            <a:bevelT w="31750"/>
          </a:sp3d>
        </p:spPr>
        <p:txBody>
          <a:bodyPr lIns="0" tIns="0" rIns="0" bIns="0" rtlCol="0" anchor="t">
            <a:spAutoFit/>
          </a:bodyPr>
          <a:lstStyle/>
          <a:p>
            <a:pPr algn="l">
              <a:lnSpc>
                <a:spcPts val="10800"/>
              </a:lnSpc>
            </a:pPr>
            <a:r>
              <a:rPr lang="en-US" sz="9000" dirty="0">
                <a:solidFill>
                  <a:srgbClr val="E759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F657F795-426E-7E46-751A-50922D29374C}"/>
              </a:ext>
            </a:extLst>
          </p:cNvPr>
          <p:cNvSpPr txBox="1"/>
          <p:nvPr/>
        </p:nvSpPr>
        <p:spPr>
          <a:xfrm>
            <a:off x="1009035" y="3924054"/>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71E93E8A-FC3D-301E-C621-A303D94FF4B3}"/>
              </a:ext>
            </a:extLst>
          </p:cNvPr>
          <p:cNvSpPr txBox="1"/>
          <p:nvPr/>
        </p:nvSpPr>
        <p:spPr>
          <a:xfrm>
            <a:off x="1028700" y="4814085"/>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GENRE</a:t>
            </a:r>
          </a:p>
        </p:txBody>
      </p:sp>
      <p:pic>
        <p:nvPicPr>
          <p:cNvPr id="8" name="Picture 7">
            <a:extLst>
              <a:ext uri="{FF2B5EF4-FFF2-40B4-BE49-F238E27FC236}">
                <a16:creationId xmlns:a16="http://schemas.microsoft.com/office/drawing/2014/main" id="{3D02A10C-13F4-3B95-65E9-DA6690CE68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892" y="8646"/>
            <a:ext cx="9741107" cy="10311538"/>
          </a:xfrm>
          <a:prstGeom prst="rect">
            <a:avLst/>
          </a:prstGeom>
        </p:spPr>
      </p:pic>
      <p:sp>
        <p:nvSpPr>
          <p:cNvPr id="9" name="TextBox 6">
            <a:extLst>
              <a:ext uri="{FF2B5EF4-FFF2-40B4-BE49-F238E27FC236}">
                <a16:creationId xmlns:a16="http://schemas.microsoft.com/office/drawing/2014/main" id="{182F7D9B-7D6D-C185-ACEC-DDC562959D86}"/>
              </a:ext>
            </a:extLst>
          </p:cNvPr>
          <p:cNvSpPr txBox="1"/>
          <p:nvPr/>
        </p:nvSpPr>
        <p:spPr>
          <a:xfrm>
            <a:off x="447288" y="5907120"/>
            <a:ext cx="6904302" cy="2391039"/>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R^2 value </a:t>
            </a:r>
            <a:r>
              <a:rPr lang="en-US" sz="3600" u="none" dirty="0">
                <a:solidFill>
                  <a:srgbClr val="F15E3D"/>
                </a:solidFill>
                <a:latin typeface="Kollektif"/>
                <a:ea typeface="Kollektif"/>
                <a:cs typeface="Kollektif"/>
                <a:sym typeface="Wingdings" panose="05000000000000000000" pitchFamily="2" charset="2"/>
              </a:rPr>
              <a:t> </a:t>
            </a:r>
            <a:r>
              <a:rPr lang="en-US" sz="3600" dirty="0">
                <a:solidFill>
                  <a:srgbClr val="F15E3D"/>
                </a:solidFill>
                <a:latin typeface="Kollektif"/>
                <a:ea typeface="Kollektif"/>
                <a:cs typeface="Kollektif"/>
                <a:sym typeface="Wingdings" panose="05000000000000000000" pitchFamily="2" charset="2"/>
              </a:rPr>
              <a:t>2.6</a:t>
            </a:r>
            <a:r>
              <a:rPr lang="en-US" sz="3600" u="none" dirty="0">
                <a:solidFill>
                  <a:srgbClr val="F15E3D"/>
                </a:solidFill>
                <a:latin typeface="Kollektif"/>
                <a:ea typeface="Kollektif"/>
                <a:cs typeface="Kollektif"/>
                <a:sym typeface="Wingdings" panose="05000000000000000000" pitchFamily="2" charset="2"/>
              </a:rPr>
              <a:t>% </a:t>
            </a:r>
          </a:p>
          <a:p>
            <a:pPr marL="571500" lvl="0" indent="-571500" algn="l">
              <a:lnSpc>
                <a:spcPct val="150000"/>
              </a:lnSpc>
              <a:spcBef>
                <a:spcPct val="0"/>
              </a:spcBef>
              <a:buFont typeface="Arial" panose="020B0604020202020204" pitchFamily="34" charset="0"/>
              <a:buChar char="•"/>
            </a:pPr>
            <a:r>
              <a:rPr lang="en-US" sz="3600" dirty="0">
                <a:solidFill>
                  <a:srgbClr val="F15E3D"/>
                </a:solidFill>
                <a:latin typeface="Kollektif"/>
                <a:ea typeface="Kollektif"/>
                <a:cs typeface="Kollektif"/>
                <a:sym typeface="Wingdings" panose="05000000000000000000" pitchFamily="2" charset="2"/>
              </a:rPr>
              <a:t>Does help in direct comparison between the genre popularities</a:t>
            </a:r>
            <a:endParaRPr lang="en-US" sz="3600" u="none" dirty="0">
              <a:solidFill>
                <a:srgbClr val="F15E3D"/>
              </a:solidFill>
              <a:latin typeface="Kollektif"/>
              <a:ea typeface="Kollektif"/>
              <a:cs typeface="Kollektif"/>
              <a:sym typeface="Kollektif"/>
            </a:endParaRPr>
          </a:p>
        </p:txBody>
      </p:sp>
    </p:spTree>
    <p:extLst>
      <p:ext uri="{BB962C8B-B14F-4D97-AF65-F5344CB8AC3E}">
        <p14:creationId xmlns:p14="http://schemas.microsoft.com/office/powerpoint/2010/main" val="254283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F453AD83-1561-2F61-510A-ED0725698ED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EF7293D-9E53-7C8D-6298-B7C0E1B37C58}"/>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EAF3BA1C-BD19-9934-CD17-292098876850}"/>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67764BB5-8F0B-DCBC-685B-C1BA2EA21018}"/>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RELEASE YEAR</a:t>
            </a:r>
          </a:p>
        </p:txBody>
      </p:sp>
      <p:sp>
        <p:nvSpPr>
          <p:cNvPr id="9" name="TextBox 6">
            <a:extLst>
              <a:ext uri="{FF2B5EF4-FFF2-40B4-BE49-F238E27FC236}">
                <a16:creationId xmlns:a16="http://schemas.microsoft.com/office/drawing/2014/main" id="{09A9FE2D-B098-7164-6375-01752051DF8E}"/>
              </a:ext>
            </a:extLst>
          </p:cNvPr>
          <p:cNvSpPr txBox="1"/>
          <p:nvPr/>
        </p:nvSpPr>
        <p:spPr>
          <a:xfrm>
            <a:off x="10969495" y="7208920"/>
            <a:ext cx="6904302" cy="2390911"/>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Upward slope </a:t>
            </a:r>
            <a:r>
              <a:rPr lang="en-US" sz="3600" dirty="0">
                <a:solidFill>
                  <a:srgbClr val="233245"/>
                </a:solidFill>
                <a:latin typeface="Kollektif"/>
                <a:ea typeface="Kollektif"/>
                <a:cs typeface="Kollektif"/>
                <a:sym typeface="Wingdings" panose="05000000000000000000" pitchFamily="2" charset="2"/>
              </a:rPr>
              <a:t> 0.03</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2000-202</a:t>
            </a:r>
            <a:r>
              <a:rPr lang="en-US" sz="3600" dirty="0">
                <a:solidFill>
                  <a:srgbClr val="233245"/>
                </a:solidFill>
                <a:latin typeface="Kollektif"/>
                <a:ea typeface="Kollektif"/>
                <a:cs typeface="Kollektif"/>
                <a:sym typeface="Wingdings" panose="05000000000000000000" pitchFamily="2" charset="2"/>
              </a:rPr>
              <a:t>0  wider spread</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2.2%</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B7044662-AD9D-2988-0E55-1F2FCF529F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4952"/>
            <a:ext cx="9954056" cy="6400521"/>
          </a:xfrm>
          <a:prstGeom prst="rect">
            <a:avLst/>
          </a:prstGeom>
          <a:noFill/>
        </p:spPr>
      </p:pic>
      <p:pic>
        <p:nvPicPr>
          <p:cNvPr id="3" name="Picture 2">
            <a:extLst>
              <a:ext uri="{FF2B5EF4-FFF2-40B4-BE49-F238E27FC236}">
                <a16:creationId xmlns:a16="http://schemas.microsoft.com/office/drawing/2014/main" id="{CB7766CC-0063-B983-0311-1DEF0BF957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2547" y="3226884"/>
            <a:ext cx="7358197" cy="3833232"/>
          </a:xfrm>
          <a:prstGeom prst="rect">
            <a:avLst/>
          </a:prstGeom>
        </p:spPr>
      </p:pic>
    </p:spTree>
    <p:extLst>
      <p:ext uri="{BB962C8B-B14F-4D97-AF65-F5344CB8AC3E}">
        <p14:creationId xmlns:p14="http://schemas.microsoft.com/office/powerpoint/2010/main" val="372917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183958A0-9B8D-48A1-1973-D82512D38EB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F2DE47C-DC81-DF92-8101-9990D71EE2E9}"/>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A61EF686-3ECE-3D00-CB55-7A8DEE338734}"/>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7AEA5BE9-BB84-8705-70F7-C036A95A1223}"/>
              </a:ext>
            </a:extLst>
          </p:cNvPr>
          <p:cNvSpPr txBox="1"/>
          <p:nvPr/>
        </p:nvSpPr>
        <p:spPr>
          <a:xfrm>
            <a:off x="1033616" y="2683967"/>
            <a:ext cx="6904302" cy="756617"/>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NO. </a:t>
            </a:r>
            <a:r>
              <a:rPr lang="en-US" sz="3600" dirty="0">
                <a:solidFill>
                  <a:srgbClr val="233245"/>
                </a:solidFill>
                <a:latin typeface="Kollektif"/>
                <a:ea typeface="Kollektif"/>
                <a:cs typeface="Kollektif"/>
                <a:sym typeface="Kollektif"/>
              </a:rPr>
              <a:t>SEASONS</a:t>
            </a:r>
          </a:p>
          <a:p>
            <a:pPr marL="0" lvl="0" indent="0" algn="l">
              <a:lnSpc>
                <a:spcPts val="2940"/>
              </a:lnSpc>
              <a:spcBef>
                <a:spcPct val="0"/>
              </a:spcBef>
            </a:pPr>
            <a:endParaRPr lang="en-US" sz="3600" u="none" dirty="0">
              <a:solidFill>
                <a:srgbClr val="233245"/>
              </a:solidFill>
              <a:latin typeface="Kollektif"/>
              <a:ea typeface="Kollektif"/>
              <a:cs typeface="Kollektif"/>
              <a:sym typeface="Kollektif"/>
            </a:endParaRPr>
          </a:p>
        </p:txBody>
      </p:sp>
      <p:sp>
        <p:nvSpPr>
          <p:cNvPr id="9" name="TextBox 6">
            <a:extLst>
              <a:ext uri="{FF2B5EF4-FFF2-40B4-BE49-F238E27FC236}">
                <a16:creationId xmlns:a16="http://schemas.microsoft.com/office/drawing/2014/main" id="{AE753078-BBFE-BC0B-CE22-C50B5F7B8634}"/>
              </a:ext>
            </a:extLst>
          </p:cNvPr>
          <p:cNvSpPr txBox="1"/>
          <p:nvPr/>
        </p:nvSpPr>
        <p:spPr>
          <a:xfrm>
            <a:off x="10969495" y="7208920"/>
            <a:ext cx="6904302" cy="1559914"/>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Downward slope </a:t>
            </a:r>
            <a:r>
              <a:rPr lang="en-US" sz="3600" dirty="0">
                <a:solidFill>
                  <a:srgbClr val="233245"/>
                </a:solidFill>
                <a:latin typeface="Kollektif"/>
                <a:ea typeface="Kollektif"/>
                <a:cs typeface="Kollektif"/>
                <a:sym typeface="Wingdings" panose="05000000000000000000" pitchFamily="2" charset="2"/>
              </a:rPr>
              <a:t> -0.07</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3%</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71A2FF31-78D3-67CB-D845-4A8D6F5EE1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5012"/>
            <a:ext cx="9954056" cy="6400401"/>
          </a:xfrm>
          <a:prstGeom prst="rect">
            <a:avLst/>
          </a:prstGeom>
          <a:noFill/>
        </p:spPr>
      </p:pic>
      <p:pic>
        <p:nvPicPr>
          <p:cNvPr id="3" name="Picture 2">
            <a:extLst>
              <a:ext uri="{FF2B5EF4-FFF2-40B4-BE49-F238E27FC236}">
                <a16:creationId xmlns:a16="http://schemas.microsoft.com/office/drawing/2014/main" id="{15E89909-7313-08F7-C81A-E1685D91C1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15640" y="3226884"/>
            <a:ext cx="7012010" cy="3833232"/>
          </a:xfrm>
          <a:prstGeom prst="rect">
            <a:avLst/>
          </a:prstGeom>
        </p:spPr>
      </p:pic>
    </p:spTree>
    <p:extLst>
      <p:ext uri="{BB962C8B-B14F-4D97-AF65-F5344CB8AC3E}">
        <p14:creationId xmlns:p14="http://schemas.microsoft.com/office/powerpoint/2010/main" val="1663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ADD82C27-D829-6CB2-3B84-AEA16E1AC73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0344BC7-70EF-BAEB-D9CF-45794501ACC4}"/>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CC75699C-CB7E-9E22-5E72-7E1A6F4B89AD}"/>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CF4406E4-055A-7EAD-69CB-99211DEECCE6}"/>
              </a:ext>
            </a:extLst>
          </p:cNvPr>
          <p:cNvSpPr txBox="1"/>
          <p:nvPr/>
        </p:nvSpPr>
        <p:spPr>
          <a:xfrm>
            <a:off x="1033616" y="2683967"/>
            <a:ext cx="6904302" cy="756617"/>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NO. </a:t>
            </a:r>
            <a:r>
              <a:rPr lang="en-US" sz="3600" dirty="0">
                <a:solidFill>
                  <a:srgbClr val="233245"/>
                </a:solidFill>
                <a:latin typeface="Kollektif"/>
                <a:ea typeface="Kollektif"/>
                <a:cs typeface="Kollektif"/>
                <a:sym typeface="Kollektif"/>
              </a:rPr>
              <a:t>SEASONS</a:t>
            </a:r>
          </a:p>
          <a:p>
            <a:pPr marL="0" lvl="0" indent="0" algn="l">
              <a:lnSpc>
                <a:spcPts val="2940"/>
              </a:lnSpc>
              <a:spcBef>
                <a:spcPct val="0"/>
              </a:spcBef>
            </a:pPr>
            <a:endParaRPr lang="en-US" sz="3600" u="none" dirty="0">
              <a:solidFill>
                <a:srgbClr val="233245"/>
              </a:solidFill>
              <a:latin typeface="Kollektif"/>
              <a:ea typeface="Kollektif"/>
              <a:cs typeface="Kollektif"/>
              <a:sym typeface="Kollektif"/>
            </a:endParaRPr>
          </a:p>
        </p:txBody>
      </p:sp>
      <p:sp>
        <p:nvSpPr>
          <p:cNvPr id="9" name="TextBox 6">
            <a:extLst>
              <a:ext uri="{FF2B5EF4-FFF2-40B4-BE49-F238E27FC236}">
                <a16:creationId xmlns:a16="http://schemas.microsoft.com/office/drawing/2014/main" id="{3322FBA2-A783-C2A1-6DD1-A1E3E1F07D8C}"/>
              </a:ext>
            </a:extLst>
          </p:cNvPr>
          <p:cNvSpPr txBox="1"/>
          <p:nvPr/>
        </p:nvSpPr>
        <p:spPr>
          <a:xfrm>
            <a:off x="10969495" y="7208920"/>
            <a:ext cx="6904302" cy="1559914"/>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Downward slope </a:t>
            </a:r>
            <a:r>
              <a:rPr lang="en-US" sz="3600" dirty="0">
                <a:solidFill>
                  <a:srgbClr val="233245"/>
                </a:solidFill>
                <a:latin typeface="Kollektif"/>
                <a:ea typeface="Kollektif"/>
                <a:cs typeface="Kollektif"/>
                <a:sym typeface="Wingdings" panose="05000000000000000000" pitchFamily="2" charset="2"/>
              </a:rPr>
              <a:t> -0.009</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2%</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608FB411-5A26-9248-8C7D-74768943E1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5695"/>
            <a:ext cx="9954056" cy="6399035"/>
          </a:xfrm>
          <a:prstGeom prst="rect">
            <a:avLst/>
          </a:prstGeom>
          <a:noFill/>
        </p:spPr>
      </p:pic>
      <p:pic>
        <p:nvPicPr>
          <p:cNvPr id="3" name="Picture 2">
            <a:extLst>
              <a:ext uri="{FF2B5EF4-FFF2-40B4-BE49-F238E27FC236}">
                <a16:creationId xmlns:a16="http://schemas.microsoft.com/office/drawing/2014/main" id="{47588564-7ABE-B3C7-A43E-54BCE1D26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15640" y="3278942"/>
            <a:ext cx="7012010" cy="3729116"/>
          </a:xfrm>
          <a:prstGeom prst="rect">
            <a:avLst/>
          </a:prstGeom>
        </p:spPr>
      </p:pic>
    </p:spTree>
    <p:extLst>
      <p:ext uri="{BB962C8B-B14F-4D97-AF65-F5344CB8AC3E}">
        <p14:creationId xmlns:p14="http://schemas.microsoft.com/office/powerpoint/2010/main" val="396642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4" name="Freeform 4"/>
          <p:cNvSpPr/>
          <p:nvPr/>
        </p:nvSpPr>
        <p:spPr>
          <a:xfrm>
            <a:off x="4578626" y="3619500"/>
            <a:ext cx="8458200" cy="6450496"/>
          </a:xfrm>
          <a:custGeom>
            <a:avLst/>
            <a:gdLst/>
            <a:ahLst/>
            <a:cxnLst/>
            <a:rect l="l" t="t" r="r" b="b"/>
            <a:pathLst>
              <a:path w="3089068" h="3348455">
                <a:moveTo>
                  <a:pt x="0" y="0"/>
                </a:moveTo>
                <a:lnTo>
                  <a:pt x="3089068" y="0"/>
                </a:lnTo>
                <a:lnTo>
                  <a:pt x="3089068" y="3348455"/>
                </a:lnTo>
                <a:lnTo>
                  <a:pt x="0" y="3348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9" name="TextBox 9"/>
          <p:cNvSpPr txBox="1"/>
          <p:nvPr/>
        </p:nvSpPr>
        <p:spPr>
          <a:xfrm>
            <a:off x="3390900" y="2251807"/>
            <a:ext cx="10972800" cy="948593"/>
          </a:xfrm>
          <a:prstGeom prst="rect">
            <a:avLst/>
          </a:prstGeom>
        </p:spPr>
        <p:txBody>
          <a:bodyPr wrap="square" lIns="0" tIns="0" rIns="0" bIns="0" rtlCol="0" anchor="t">
            <a:spAutoFit/>
          </a:bodyPr>
          <a:lstStyle/>
          <a:p>
            <a:pPr marL="0" lvl="0" indent="0">
              <a:lnSpc>
                <a:spcPct val="150000"/>
              </a:lnSpc>
              <a:spcBef>
                <a:spcPct val="0"/>
              </a:spcBef>
            </a:pPr>
            <a:r>
              <a:rPr lang="en-US" sz="4800" b="1" dirty="0">
                <a:solidFill>
                  <a:srgbClr val="FFFFFF"/>
                </a:solidFill>
                <a:latin typeface="Kollektif Bold"/>
                <a:ea typeface="Kollektif Bold"/>
                <a:cs typeface="Kollektif Bold"/>
                <a:sym typeface="Kollektif Bold"/>
              </a:rPr>
              <a:t>TV Shows and Movies behave similar </a:t>
            </a:r>
          </a:p>
        </p:txBody>
      </p:sp>
      <p:sp>
        <p:nvSpPr>
          <p:cNvPr id="10" name="TextBox 10"/>
          <p:cNvSpPr txBox="1"/>
          <p:nvPr/>
        </p:nvSpPr>
        <p:spPr>
          <a:xfrm>
            <a:off x="4953000" y="4457700"/>
            <a:ext cx="7848600" cy="3602653"/>
          </a:xfrm>
          <a:prstGeom prst="rect">
            <a:avLst/>
          </a:prstGeom>
        </p:spPr>
        <p:txBody>
          <a:bodyPr wrap="square" lIns="0" tIns="0" rIns="0" bIns="0" rtlCol="0" anchor="t">
            <a:spAutoFit/>
          </a:bodyPr>
          <a:lstStyle/>
          <a:p>
            <a:pPr marL="0" lvl="0" indent="0" algn="ctr">
              <a:lnSpc>
                <a:spcPct val="150000"/>
              </a:lnSpc>
              <a:spcBef>
                <a:spcPct val="0"/>
              </a:spcBef>
            </a:pPr>
            <a:r>
              <a:rPr lang="en-US" sz="3200" dirty="0">
                <a:latin typeface="Kollektif"/>
                <a:ea typeface="Kollektif"/>
                <a:cs typeface="Kollektif"/>
                <a:sym typeface="Kollektif"/>
              </a:rPr>
              <a:t>Supports overall message of this analysis that there should not be a quantifiable way to determine popularity. Rather, it should be dependent on the work put in by creators and audiences alike. </a:t>
            </a:r>
          </a:p>
        </p:txBody>
      </p:sp>
      <p:sp>
        <p:nvSpPr>
          <p:cNvPr id="11" name="TextBox 11"/>
          <p:cNvSpPr txBox="1"/>
          <p:nvPr/>
        </p:nvSpPr>
        <p:spPr>
          <a:xfrm>
            <a:off x="890224" y="771525"/>
            <a:ext cx="16507551"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FFFFFF"/>
                </a:solidFill>
                <a:latin typeface="Agrandir Black"/>
                <a:ea typeface="Agrandir Black"/>
                <a:cs typeface="Agrandir Black"/>
                <a:sym typeface="Agrandir Black"/>
              </a:rPr>
              <a:t>Linear Model Overview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B74EED7E-DB26-5752-7A2A-A63DC32EA341}"/>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AF5C6BA9-C06B-148D-CE94-3983E8967049}"/>
              </a:ext>
            </a:extLst>
          </p:cNvPr>
          <p:cNvSpPr/>
          <p:nvPr/>
        </p:nvSpPr>
        <p:spPr>
          <a:xfrm>
            <a:off x="4572000" y="-2057400"/>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a:extLst>
              <a:ext uri="{FF2B5EF4-FFF2-40B4-BE49-F238E27FC236}">
                <a16:creationId xmlns:a16="http://schemas.microsoft.com/office/drawing/2014/main" id="{2542AB41-DBE9-8856-0913-91FB75156F2B}"/>
              </a:ext>
            </a:extLst>
          </p:cNvPr>
          <p:cNvSpPr txBox="1"/>
          <p:nvPr/>
        </p:nvSpPr>
        <p:spPr>
          <a:xfrm>
            <a:off x="10744200" y="3053645"/>
            <a:ext cx="4319936" cy="1661993"/>
          </a:xfrm>
          <a:prstGeom prst="rect">
            <a:avLst/>
          </a:prstGeom>
        </p:spPr>
        <p:txBody>
          <a:bodyPr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popularity </a:t>
            </a:r>
            <a:r>
              <a:rPr lang="en-US" sz="3600" dirty="0">
                <a:solidFill>
                  <a:srgbClr val="233245"/>
                </a:solidFill>
                <a:latin typeface="Kollektif"/>
                <a:ea typeface="Kollektif"/>
                <a:cs typeface="Kollektif"/>
                <a:sym typeface="Kollektif"/>
              </a:rPr>
              <a:t>Newer &amp; shorter runtimes </a:t>
            </a:r>
          </a:p>
        </p:txBody>
      </p:sp>
      <p:sp>
        <p:nvSpPr>
          <p:cNvPr id="24" name="TextBox 24">
            <a:extLst>
              <a:ext uri="{FF2B5EF4-FFF2-40B4-BE49-F238E27FC236}">
                <a16:creationId xmlns:a16="http://schemas.microsoft.com/office/drawing/2014/main" id="{1FF6107D-B790-0DE6-A79E-8063BF6BF9D7}"/>
              </a:ext>
            </a:extLst>
          </p:cNvPr>
          <p:cNvSpPr txBox="1"/>
          <p:nvPr/>
        </p:nvSpPr>
        <p:spPr>
          <a:xfrm>
            <a:off x="433728" y="3223223"/>
            <a:ext cx="4336420" cy="396519"/>
          </a:xfrm>
          <a:prstGeom prst="rect">
            <a:avLst/>
          </a:prstGeom>
        </p:spPr>
        <p:txBody>
          <a:bodyPr lIns="0" tIns="0" rIns="0" bIns="0" rtlCol="0" anchor="t">
            <a:spAutoFit/>
          </a:bodyPr>
          <a:lstStyle/>
          <a:p>
            <a:pPr algn="l">
              <a:lnSpc>
                <a:spcPts val="2940"/>
              </a:lnSpc>
              <a:spcBef>
                <a:spcPct val="0"/>
              </a:spcBef>
            </a:pPr>
            <a:r>
              <a:rPr lang="en-US" sz="4000" dirty="0">
                <a:solidFill>
                  <a:srgbClr val="00C4CC"/>
                </a:solidFill>
                <a:latin typeface="Kollektif"/>
                <a:ea typeface="Kollektif"/>
                <a:cs typeface="Kollektif"/>
                <a:sym typeface="Kollektif"/>
              </a:rPr>
              <a:t>Movies</a:t>
            </a:r>
          </a:p>
        </p:txBody>
      </p:sp>
      <p:sp>
        <p:nvSpPr>
          <p:cNvPr id="25" name="TextBox 25">
            <a:extLst>
              <a:ext uri="{FF2B5EF4-FFF2-40B4-BE49-F238E27FC236}">
                <a16:creationId xmlns:a16="http://schemas.microsoft.com/office/drawing/2014/main" id="{2FD5DE75-156E-BE66-1522-9302F566CAD0}"/>
              </a:ext>
            </a:extLst>
          </p:cNvPr>
          <p:cNvSpPr txBox="1"/>
          <p:nvPr/>
        </p:nvSpPr>
        <p:spPr>
          <a:xfrm>
            <a:off x="430415" y="1084066"/>
            <a:ext cx="4025450" cy="1477328"/>
          </a:xfrm>
          <a:prstGeom prst="rect">
            <a:avLst/>
          </a:prstGeom>
        </p:spPr>
        <p:txBody>
          <a:bodyPr wrap="square" lIns="0" tIns="0" rIns="0" bIns="0" rtlCol="0" anchor="t">
            <a:spAutoFit/>
          </a:bodyPr>
          <a:lstStyle/>
          <a:p>
            <a:pPr algn="l">
              <a:spcBef>
                <a:spcPct val="0"/>
              </a:spcBef>
            </a:pPr>
            <a:r>
              <a:rPr lang="en-US" sz="4800" b="1" dirty="0">
                <a:solidFill>
                  <a:srgbClr val="233245"/>
                </a:solidFill>
                <a:latin typeface="Kollektif Bold"/>
                <a:ea typeface="Kollektif Bold"/>
                <a:cs typeface="Kollektif Bold"/>
                <a:sym typeface="Kollektif Bold"/>
              </a:rPr>
              <a:t>K MEANS CLUSTERING</a:t>
            </a:r>
          </a:p>
        </p:txBody>
      </p:sp>
      <p:sp>
        <p:nvSpPr>
          <p:cNvPr id="28" name="Freeform 28">
            <a:extLst>
              <a:ext uri="{FF2B5EF4-FFF2-40B4-BE49-F238E27FC236}">
                <a16:creationId xmlns:a16="http://schemas.microsoft.com/office/drawing/2014/main" id="{044000AD-2650-CCB3-E183-34C2DC9E99AD}"/>
              </a:ext>
            </a:extLst>
          </p:cNvPr>
          <p:cNvSpPr/>
          <p:nvPr/>
        </p:nvSpPr>
        <p:spPr>
          <a:xfrm rot="5400000">
            <a:off x="16009531" y="1554480"/>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29" name="Picture 28">
            <a:extLst>
              <a:ext uri="{FF2B5EF4-FFF2-40B4-BE49-F238E27FC236}">
                <a16:creationId xmlns:a16="http://schemas.microsoft.com/office/drawing/2014/main" id="{E141CE95-A01C-79A5-04C9-3A0028D6D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265" y="2702431"/>
            <a:ext cx="8009953" cy="2364423"/>
          </a:xfrm>
          <a:prstGeom prst="rect">
            <a:avLst/>
          </a:prstGeom>
        </p:spPr>
      </p:pic>
      <p:pic>
        <p:nvPicPr>
          <p:cNvPr id="30" name="Picture 29">
            <a:extLst>
              <a:ext uri="{FF2B5EF4-FFF2-40B4-BE49-F238E27FC236}">
                <a16:creationId xmlns:a16="http://schemas.microsoft.com/office/drawing/2014/main" id="{0F7E67CA-311D-9D95-71E0-2D2DB8A263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6013" y="5355553"/>
            <a:ext cx="10048972" cy="4581276"/>
          </a:xfrm>
          <a:prstGeom prst="rect">
            <a:avLst/>
          </a:prstGeom>
          <a:noFill/>
        </p:spPr>
      </p:pic>
      <p:sp>
        <p:nvSpPr>
          <p:cNvPr id="31" name="Freeform 28">
            <a:extLst>
              <a:ext uri="{FF2B5EF4-FFF2-40B4-BE49-F238E27FC236}">
                <a16:creationId xmlns:a16="http://schemas.microsoft.com/office/drawing/2014/main" id="{BAE1A0AB-A324-F6EE-BC94-9D4ABA9D4F02}"/>
              </a:ext>
            </a:extLst>
          </p:cNvPr>
          <p:cNvSpPr/>
          <p:nvPr/>
        </p:nvSpPr>
        <p:spPr>
          <a:xfrm rot="5400000">
            <a:off x="12538036" y="9074084"/>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72754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FEDCBD8E-82FB-BCAF-45FF-08B8FCD5C5E6}"/>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E94D3C63-E35A-D321-0575-6DD1D6833B0C}"/>
              </a:ext>
            </a:extLst>
          </p:cNvPr>
          <p:cNvSpPr/>
          <p:nvPr/>
        </p:nvSpPr>
        <p:spPr>
          <a:xfrm>
            <a:off x="4572000" y="-2057400"/>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a:extLst>
              <a:ext uri="{FF2B5EF4-FFF2-40B4-BE49-F238E27FC236}">
                <a16:creationId xmlns:a16="http://schemas.microsoft.com/office/drawing/2014/main" id="{1B92ECEA-62FB-E5D7-603D-6EE706AD0BCF}"/>
              </a:ext>
            </a:extLst>
          </p:cNvPr>
          <p:cNvSpPr txBox="1"/>
          <p:nvPr/>
        </p:nvSpPr>
        <p:spPr>
          <a:xfrm>
            <a:off x="10744200" y="3053645"/>
            <a:ext cx="4319936" cy="1661993"/>
          </a:xfrm>
          <a:prstGeom prst="rect">
            <a:avLst/>
          </a:prstGeom>
        </p:spPr>
        <p:txBody>
          <a:bodyPr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popularity </a:t>
            </a:r>
            <a:r>
              <a:rPr lang="en-US" sz="3600" dirty="0">
                <a:solidFill>
                  <a:srgbClr val="233245"/>
                </a:solidFill>
                <a:latin typeface="Kollektif"/>
                <a:ea typeface="Kollektif"/>
                <a:cs typeface="Kollektif"/>
                <a:sym typeface="Kollektif"/>
              </a:rPr>
              <a:t>Newer &amp; shorter runtimes </a:t>
            </a:r>
          </a:p>
        </p:txBody>
      </p:sp>
      <p:sp>
        <p:nvSpPr>
          <p:cNvPr id="24" name="TextBox 24">
            <a:extLst>
              <a:ext uri="{FF2B5EF4-FFF2-40B4-BE49-F238E27FC236}">
                <a16:creationId xmlns:a16="http://schemas.microsoft.com/office/drawing/2014/main" id="{0E5BE7C8-78B0-8093-4AEB-32449D67B5DE}"/>
              </a:ext>
            </a:extLst>
          </p:cNvPr>
          <p:cNvSpPr txBox="1"/>
          <p:nvPr/>
        </p:nvSpPr>
        <p:spPr>
          <a:xfrm>
            <a:off x="433728" y="3223223"/>
            <a:ext cx="4336420" cy="768415"/>
          </a:xfrm>
          <a:prstGeom prst="rect">
            <a:avLst/>
          </a:prstGeom>
        </p:spPr>
        <p:txBody>
          <a:bodyPr lIns="0" tIns="0" rIns="0" bIns="0" rtlCol="0" anchor="t">
            <a:spAutoFit/>
          </a:bodyPr>
          <a:lstStyle/>
          <a:p>
            <a:pPr algn="l">
              <a:lnSpc>
                <a:spcPts val="2940"/>
              </a:lnSpc>
              <a:spcBef>
                <a:spcPct val="0"/>
              </a:spcBef>
            </a:pPr>
            <a:r>
              <a:rPr lang="en-US" sz="4000" dirty="0">
                <a:solidFill>
                  <a:srgbClr val="F9A8C9"/>
                </a:solidFill>
                <a:latin typeface="Kollektif"/>
                <a:ea typeface="Kollektif"/>
                <a:cs typeface="Kollektif"/>
                <a:sym typeface="Kollektif"/>
              </a:rPr>
              <a:t>TV</a:t>
            </a:r>
          </a:p>
          <a:p>
            <a:pPr algn="l">
              <a:lnSpc>
                <a:spcPts val="2940"/>
              </a:lnSpc>
              <a:spcBef>
                <a:spcPct val="0"/>
              </a:spcBef>
            </a:pPr>
            <a:r>
              <a:rPr lang="en-US" sz="4000" dirty="0">
                <a:solidFill>
                  <a:srgbClr val="F9A8C9"/>
                </a:solidFill>
                <a:latin typeface="Kollektif"/>
                <a:ea typeface="Kollektif"/>
                <a:cs typeface="Kollektif"/>
                <a:sym typeface="Kollektif"/>
              </a:rPr>
              <a:t>Shows</a:t>
            </a:r>
          </a:p>
        </p:txBody>
      </p:sp>
      <p:sp>
        <p:nvSpPr>
          <p:cNvPr id="25" name="TextBox 25">
            <a:extLst>
              <a:ext uri="{FF2B5EF4-FFF2-40B4-BE49-F238E27FC236}">
                <a16:creationId xmlns:a16="http://schemas.microsoft.com/office/drawing/2014/main" id="{667A0834-3397-07E6-3768-5241032E36E8}"/>
              </a:ext>
            </a:extLst>
          </p:cNvPr>
          <p:cNvSpPr txBox="1"/>
          <p:nvPr/>
        </p:nvSpPr>
        <p:spPr>
          <a:xfrm>
            <a:off x="430415" y="1084066"/>
            <a:ext cx="4025450" cy="1477328"/>
          </a:xfrm>
          <a:prstGeom prst="rect">
            <a:avLst/>
          </a:prstGeom>
        </p:spPr>
        <p:txBody>
          <a:bodyPr wrap="square" lIns="0" tIns="0" rIns="0" bIns="0" rtlCol="0" anchor="t">
            <a:spAutoFit/>
          </a:bodyPr>
          <a:lstStyle/>
          <a:p>
            <a:pPr algn="l">
              <a:spcBef>
                <a:spcPct val="0"/>
              </a:spcBef>
            </a:pPr>
            <a:r>
              <a:rPr lang="en-US" sz="4800" b="1" dirty="0">
                <a:solidFill>
                  <a:srgbClr val="233245"/>
                </a:solidFill>
                <a:latin typeface="Kollektif Bold"/>
                <a:ea typeface="Kollektif Bold"/>
                <a:cs typeface="Kollektif Bold"/>
                <a:sym typeface="Kollektif Bold"/>
              </a:rPr>
              <a:t>K MEANS CLUSTERING</a:t>
            </a:r>
          </a:p>
        </p:txBody>
      </p:sp>
      <p:sp>
        <p:nvSpPr>
          <p:cNvPr id="28" name="Freeform 28">
            <a:extLst>
              <a:ext uri="{FF2B5EF4-FFF2-40B4-BE49-F238E27FC236}">
                <a16:creationId xmlns:a16="http://schemas.microsoft.com/office/drawing/2014/main" id="{D87754CD-9968-775E-945C-7427846EBE7A}"/>
              </a:ext>
            </a:extLst>
          </p:cNvPr>
          <p:cNvSpPr/>
          <p:nvPr/>
        </p:nvSpPr>
        <p:spPr>
          <a:xfrm rot="5400000">
            <a:off x="16009531" y="1554480"/>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29" name="Picture 28">
            <a:extLst>
              <a:ext uri="{FF2B5EF4-FFF2-40B4-BE49-F238E27FC236}">
                <a16:creationId xmlns:a16="http://schemas.microsoft.com/office/drawing/2014/main" id="{C5931864-9419-5859-502B-63FFCE5855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79265" y="3159417"/>
            <a:ext cx="8009953" cy="1450451"/>
          </a:xfrm>
          <a:prstGeom prst="rect">
            <a:avLst/>
          </a:prstGeom>
        </p:spPr>
      </p:pic>
      <p:pic>
        <p:nvPicPr>
          <p:cNvPr id="30" name="Picture 29">
            <a:extLst>
              <a:ext uri="{FF2B5EF4-FFF2-40B4-BE49-F238E27FC236}">
                <a16:creationId xmlns:a16="http://schemas.microsoft.com/office/drawing/2014/main" id="{3DB6C27B-8A4A-C00F-3F62-664A9BB87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2146135" y="4779444"/>
            <a:ext cx="8839200" cy="5284563"/>
          </a:xfrm>
          <a:prstGeom prst="rect">
            <a:avLst/>
          </a:prstGeom>
          <a:noFill/>
        </p:spPr>
      </p:pic>
      <p:sp>
        <p:nvSpPr>
          <p:cNvPr id="31" name="Freeform 28">
            <a:extLst>
              <a:ext uri="{FF2B5EF4-FFF2-40B4-BE49-F238E27FC236}">
                <a16:creationId xmlns:a16="http://schemas.microsoft.com/office/drawing/2014/main" id="{3A306FEB-3112-2729-531A-AA6D49FD6CAA}"/>
              </a:ext>
            </a:extLst>
          </p:cNvPr>
          <p:cNvSpPr/>
          <p:nvPr/>
        </p:nvSpPr>
        <p:spPr>
          <a:xfrm rot="5400000">
            <a:off x="12538036" y="9074084"/>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8">
            <a:extLst>
              <a:ext uri="{FF2B5EF4-FFF2-40B4-BE49-F238E27FC236}">
                <a16:creationId xmlns:a16="http://schemas.microsoft.com/office/drawing/2014/main" id="{A86811AA-BAAB-3899-A94E-0BA2ED9A4F26}"/>
              </a:ext>
            </a:extLst>
          </p:cNvPr>
          <p:cNvSpPr txBox="1"/>
          <p:nvPr/>
        </p:nvSpPr>
        <p:spPr>
          <a:xfrm>
            <a:off x="11430000" y="5143500"/>
            <a:ext cx="4876800" cy="1107996"/>
          </a:xfrm>
          <a:prstGeom prst="rect">
            <a:avLst/>
          </a:prstGeom>
        </p:spPr>
        <p:txBody>
          <a:bodyPr wrap="square"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&amp; Low popularity </a:t>
            </a:r>
          </a:p>
          <a:p>
            <a:pPr algn="l">
              <a:spcBef>
                <a:spcPct val="0"/>
              </a:spcBef>
            </a:pPr>
            <a:r>
              <a:rPr lang="en-US" sz="3600" dirty="0">
                <a:solidFill>
                  <a:srgbClr val="233245"/>
                </a:solidFill>
                <a:latin typeface="Kollektif"/>
                <a:ea typeface="Kollektif"/>
                <a:cs typeface="Kollektif"/>
                <a:sym typeface="Kollektif"/>
              </a:rPr>
              <a:t>~2 seasons</a:t>
            </a:r>
          </a:p>
        </p:txBody>
      </p:sp>
    </p:spTree>
    <p:extLst>
      <p:ext uri="{BB962C8B-B14F-4D97-AF65-F5344CB8AC3E}">
        <p14:creationId xmlns:p14="http://schemas.microsoft.com/office/powerpoint/2010/main" val="256848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grpSp>
        <p:nvGrpSpPr>
          <p:cNvPr id="21" name="Group 5">
            <a:extLst>
              <a:ext uri="{FF2B5EF4-FFF2-40B4-BE49-F238E27FC236}">
                <a16:creationId xmlns:a16="http://schemas.microsoft.com/office/drawing/2014/main" id="{114C59AB-3D12-1C68-38A7-6EFDF3608DAE}"/>
              </a:ext>
            </a:extLst>
          </p:cNvPr>
          <p:cNvGrpSpPr/>
          <p:nvPr/>
        </p:nvGrpSpPr>
        <p:grpSpPr>
          <a:xfrm>
            <a:off x="8979221" y="3267438"/>
            <a:ext cx="1301010" cy="1301010"/>
            <a:chOff x="0" y="0"/>
            <a:chExt cx="812800" cy="812800"/>
          </a:xfrm>
        </p:grpSpPr>
        <p:sp>
          <p:nvSpPr>
            <p:cNvPr id="22" name="Freeform 6">
              <a:extLst>
                <a:ext uri="{FF2B5EF4-FFF2-40B4-BE49-F238E27FC236}">
                  <a16:creationId xmlns:a16="http://schemas.microsoft.com/office/drawing/2014/main" id="{6176B3FB-D742-47D2-0BA6-C8BBBE0AE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23" name="TextBox 7">
              <a:extLst>
                <a:ext uri="{FF2B5EF4-FFF2-40B4-BE49-F238E27FC236}">
                  <a16:creationId xmlns:a16="http://schemas.microsoft.com/office/drawing/2014/main" id="{D35D826E-BC6C-7940-3780-C8277824C58C}"/>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u="none" dirty="0">
                  <a:solidFill>
                    <a:srgbClr val="233245"/>
                  </a:solidFill>
                  <a:latin typeface="Kollektif Bold"/>
                  <a:ea typeface="Kollektif Bold"/>
                  <a:cs typeface="Kollektif Bold"/>
                  <a:sym typeface="Kollektif Bold"/>
                </a:rPr>
                <a:t>3.</a:t>
              </a:r>
            </a:p>
          </p:txBody>
        </p:sp>
      </p:grpSp>
      <p:grpSp>
        <p:nvGrpSpPr>
          <p:cNvPr id="2" name="Group 2"/>
          <p:cNvGrpSpPr/>
          <p:nvPr/>
        </p:nvGrpSpPr>
        <p:grpSpPr>
          <a:xfrm>
            <a:off x="553230" y="3185265"/>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r>
                <a:rPr lang="en-US" sz="2399" b="1">
                  <a:solidFill>
                    <a:srgbClr val="233245"/>
                  </a:solidFill>
                  <a:latin typeface="Kollektif Bold"/>
                  <a:ea typeface="Kollektif Bold"/>
                  <a:cs typeface="Kollektif Bold"/>
                  <a:sym typeface="Kollektif Bold"/>
                </a:rPr>
                <a:t>1.</a:t>
              </a:r>
            </a:p>
          </p:txBody>
        </p:sp>
      </p:grpSp>
      <p:grpSp>
        <p:nvGrpSpPr>
          <p:cNvPr id="5" name="Group 5"/>
          <p:cNvGrpSpPr/>
          <p:nvPr/>
        </p:nvGrpSpPr>
        <p:grpSpPr>
          <a:xfrm>
            <a:off x="419100" y="589953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u="none" dirty="0">
                  <a:solidFill>
                    <a:srgbClr val="233245"/>
                  </a:solidFill>
                  <a:latin typeface="Kollektif Bold"/>
                  <a:ea typeface="Kollektif Bold"/>
                  <a:cs typeface="Kollektif Bold"/>
                  <a:sym typeface="Kollektif Bold"/>
                </a:rPr>
                <a:t>2.</a:t>
              </a:r>
            </a:p>
          </p:txBody>
        </p:sp>
      </p:grpSp>
      <p:sp>
        <p:nvSpPr>
          <p:cNvPr id="11" name="Freeform 11"/>
          <p:cNvSpPr/>
          <p:nvPr/>
        </p:nvSpPr>
        <p:spPr>
          <a:xfrm>
            <a:off x="13639800" y="642937"/>
            <a:ext cx="4589369" cy="2747963"/>
          </a:xfrm>
          <a:custGeom>
            <a:avLst/>
            <a:gdLst/>
            <a:ahLst/>
            <a:cxnLst/>
            <a:rect l="l" t="t" r="r" b="b"/>
            <a:pathLst>
              <a:path w="8209377" h="4309923">
                <a:moveTo>
                  <a:pt x="0" y="0"/>
                </a:moveTo>
                <a:lnTo>
                  <a:pt x="8209377" y="0"/>
                </a:lnTo>
                <a:lnTo>
                  <a:pt x="8209377" y="4309923"/>
                </a:lnTo>
                <a:lnTo>
                  <a:pt x="0" y="4309923"/>
                </a:lnTo>
                <a:lnTo>
                  <a:pt x="0" y="0"/>
                </a:lnTo>
                <a:close/>
              </a:path>
            </a:pathLst>
          </a:custGeom>
          <a:blipFill>
            <a:blip r:embed="rId2"/>
            <a:stretch>
              <a:fillRect/>
            </a:stretch>
          </a:blipFill>
        </p:spPr>
      </p:sp>
      <p:sp>
        <p:nvSpPr>
          <p:cNvPr id="12" name="TextBox 12"/>
          <p:cNvSpPr txBox="1"/>
          <p:nvPr/>
        </p:nvSpPr>
        <p:spPr>
          <a:xfrm>
            <a:off x="1358048" y="1952625"/>
            <a:ext cx="6869656" cy="769441"/>
          </a:xfrm>
          <a:prstGeom prst="rect">
            <a:avLst/>
          </a:prstGeom>
        </p:spPr>
        <p:txBody>
          <a:bodyPr lIns="0" tIns="0" rIns="0" bIns="0" rtlCol="0" anchor="t">
            <a:spAutoFit/>
          </a:bodyPr>
          <a:lstStyle/>
          <a:p>
            <a:pPr marL="0" lvl="0" indent="0" algn="l">
              <a:lnSpc>
                <a:spcPts val="6000"/>
              </a:lnSpc>
              <a:spcBef>
                <a:spcPct val="0"/>
              </a:spcBef>
            </a:pPr>
            <a:r>
              <a:rPr lang="en-US" sz="5000" dirty="0">
                <a:solidFill>
                  <a:srgbClr val="233245"/>
                </a:solidFill>
                <a:latin typeface="Agrandir Black"/>
                <a:ea typeface="Agrandir Black"/>
                <a:cs typeface="Agrandir Black"/>
                <a:sym typeface="Agrandir Black"/>
              </a:rPr>
              <a:t>Limitations</a:t>
            </a:r>
          </a:p>
        </p:txBody>
      </p:sp>
      <p:sp>
        <p:nvSpPr>
          <p:cNvPr id="13" name="TextBox 13"/>
          <p:cNvSpPr txBox="1"/>
          <p:nvPr/>
        </p:nvSpPr>
        <p:spPr>
          <a:xfrm>
            <a:off x="990600" y="7019571"/>
            <a:ext cx="7237104" cy="2954655"/>
          </a:xfrm>
          <a:prstGeom prst="rect">
            <a:avLst/>
          </a:prstGeom>
        </p:spPr>
        <p:txBody>
          <a:bodyPr wrap="square" lIns="0" tIns="0" rIns="0" bIns="0" rtlCol="0" anchor="t">
            <a:spAutoFit/>
          </a:bodyPr>
          <a:lstStyle/>
          <a:p>
            <a:pPr marL="0" lvl="0" indent="0" algn="l">
              <a:spcBef>
                <a:spcPct val="0"/>
              </a:spcBef>
            </a:pPr>
            <a:r>
              <a:rPr lang="en-US" sz="3200" u="none" dirty="0">
                <a:solidFill>
                  <a:srgbClr val="233245"/>
                </a:solidFill>
                <a:latin typeface="Kollektif"/>
                <a:ea typeface="Kollektif"/>
                <a:cs typeface="Kollektif"/>
                <a:sym typeface="Kollektif"/>
              </a:rPr>
              <a:t>Comparing features against revenue would be better for a societal analysis </a:t>
            </a:r>
          </a:p>
          <a:p>
            <a:pPr marL="342900" lvl="0" indent="-342900" algn="l">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Could get a better picture about if people are influenced to create certain types of content because of statistics</a:t>
            </a:r>
            <a:endParaRPr lang="en-US" sz="3200" u="none" dirty="0">
              <a:solidFill>
                <a:srgbClr val="233245"/>
              </a:solidFill>
              <a:latin typeface="Kollektif"/>
              <a:ea typeface="Kollektif"/>
              <a:cs typeface="Kollektif"/>
              <a:sym typeface="Kollektif"/>
            </a:endParaRPr>
          </a:p>
        </p:txBody>
      </p:sp>
      <p:sp>
        <p:nvSpPr>
          <p:cNvPr id="14" name="TextBox 14"/>
          <p:cNvSpPr txBox="1"/>
          <p:nvPr/>
        </p:nvSpPr>
        <p:spPr>
          <a:xfrm>
            <a:off x="1143000" y="4305300"/>
            <a:ext cx="3997387" cy="1107996"/>
          </a:xfrm>
          <a:prstGeom prst="rect">
            <a:avLst/>
          </a:prstGeom>
        </p:spPr>
        <p:txBody>
          <a:bodyPr lIns="0" tIns="0" rIns="0" bIns="0" rtlCol="0" anchor="t">
            <a:spAutoFit/>
          </a:bodyPr>
          <a:lstStyle/>
          <a:p>
            <a:pPr marL="0" lvl="0" indent="0" algn="l">
              <a:spcBef>
                <a:spcPct val="0"/>
              </a:spcBef>
            </a:pPr>
            <a:r>
              <a:rPr lang="en-US" sz="3600" u="none" dirty="0">
                <a:solidFill>
                  <a:srgbClr val="233245"/>
                </a:solidFill>
                <a:latin typeface="Kollektif"/>
                <a:ea typeface="Kollektif"/>
                <a:cs typeface="Kollektif"/>
                <a:sym typeface="Kollektif"/>
              </a:rPr>
              <a:t>Omitted Rows because of PCA</a:t>
            </a:r>
          </a:p>
        </p:txBody>
      </p:sp>
      <p:sp>
        <p:nvSpPr>
          <p:cNvPr id="15" name="TextBox 15"/>
          <p:cNvSpPr txBox="1"/>
          <p:nvPr/>
        </p:nvSpPr>
        <p:spPr>
          <a:xfrm>
            <a:off x="9659523" y="4166115"/>
            <a:ext cx="8209377" cy="2232406"/>
          </a:xfrm>
          <a:prstGeom prst="rect">
            <a:avLst/>
          </a:prstGeom>
        </p:spPr>
        <p:txBody>
          <a:bodyPr wrap="square" lIns="0" tIns="0" rIns="0" bIns="0" rtlCol="0" anchor="t">
            <a:spAutoFit/>
          </a:bodyPr>
          <a:lstStyle/>
          <a:p>
            <a:pPr marL="0" lvl="0" indent="0" algn="l">
              <a:lnSpc>
                <a:spcPts val="2940"/>
              </a:lnSpc>
              <a:spcBef>
                <a:spcPct val="0"/>
              </a:spcBef>
            </a:pPr>
            <a:r>
              <a:rPr lang="en-US" sz="3200" u="none" dirty="0">
                <a:solidFill>
                  <a:srgbClr val="233245"/>
                </a:solidFill>
                <a:latin typeface="Kollektif"/>
                <a:ea typeface="Kollektif"/>
                <a:cs typeface="Kollektif"/>
                <a:sym typeface="Kollektif"/>
              </a:rPr>
              <a:t>Not all factors are taken into consideration </a:t>
            </a:r>
          </a:p>
          <a:p>
            <a:pPr marL="342900" lvl="0" indent="-342900" algn="l">
              <a:lnSpc>
                <a:spcPts val="294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Delays </a:t>
            </a:r>
            <a:r>
              <a:rPr lang="en-US" sz="3200" dirty="0">
                <a:solidFill>
                  <a:srgbClr val="233245"/>
                </a:solidFill>
                <a:latin typeface="Kollektif"/>
                <a:ea typeface="Kollektif"/>
                <a:cs typeface="Kollektif"/>
                <a:sym typeface="Wingdings" panose="05000000000000000000" pitchFamily="2" charset="2"/>
              </a:rPr>
              <a:t></a:t>
            </a:r>
            <a:r>
              <a:rPr lang="en-US" sz="3200" dirty="0">
                <a:solidFill>
                  <a:srgbClr val="233245"/>
                </a:solidFill>
                <a:latin typeface="Kollektif"/>
                <a:ea typeface="Kollektif"/>
                <a:cs typeface="Kollektif"/>
                <a:sym typeface="Kollektif"/>
              </a:rPr>
              <a:t> Covid-19, Writers strike</a:t>
            </a:r>
          </a:p>
          <a:p>
            <a:pPr marL="800100" lvl="1" indent="-342900">
              <a:lnSpc>
                <a:spcPts val="294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Kollektif"/>
              </a:rPr>
              <a:t>Affects </a:t>
            </a:r>
            <a:r>
              <a:rPr lang="en-US" sz="3200" dirty="0">
                <a:solidFill>
                  <a:srgbClr val="233245"/>
                </a:solidFill>
                <a:latin typeface="Kollektif"/>
                <a:ea typeface="Kollektif"/>
                <a:cs typeface="Kollektif"/>
                <a:sym typeface="Kollektif"/>
              </a:rPr>
              <a:t>release year or seasons of a show</a:t>
            </a:r>
          </a:p>
          <a:p>
            <a:pPr marL="342900" indent="-342900">
              <a:lnSpc>
                <a:spcPts val="294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Kollektif"/>
              </a:rPr>
              <a:t>Shows can be cancelled early based on network decisions even if it is popular</a:t>
            </a:r>
          </a:p>
        </p:txBody>
      </p:sp>
      <p:grpSp>
        <p:nvGrpSpPr>
          <p:cNvPr id="16" name="Group 8">
            <a:extLst>
              <a:ext uri="{FF2B5EF4-FFF2-40B4-BE49-F238E27FC236}">
                <a16:creationId xmlns:a16="http://schemas.microsoft.com/office/drawing/2014/main" id="{9E432E7B-C67C-7F60-7FDB-87B7F56B219F}"/>
              </a:ext>
            </a:extLst>
          </p:cNvPr>
          <p:cNvGrpSpPr/>
          <p:nvPr/>
        </p:nvGrpSpPr>
        <p:grpSpPr>
          <a:xfrm>
            <a:off x="8941121" y="6555350"/>
            <a:ext cx="1301010" cy="1301010"/>
            <a:chOff x="0" y="0"/>
            <a:chExt cx="812800" cy="812800"/>
          </a:xfrm>
        </p:grpSpPr>
        <p:sp>
          <p:nvSpPr>
            <p:cNvPr id="17" name="Freeform 9">
              <a:extLst>
                <a:ext uri="{FF2B5EF4-FFF2-40B4-BE49-F238E27FC236}">
                  <a16:creationId xmlns:a16="http://schemas.microsoft.com/office/drawing/2014/main" id="{0C145B97-9210-9B50-50F3-EA858BBD5C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18" name="TextBox 10">
              <a:extLst>
                <a:ext uri="{FF2B5EF4-FFF2-40B4-BE49-F238E27FC236}">
                  <a16:creationId xmlns:a16="http://schemas.microsoft.com/office/drawing/2014/main" id="{C35F5D21-86C2-03E3-F4FC-A711DE397A3D}"/>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dirty="0">
                  <a:solidFill>
                    <a:srgbClr val="233245"/>
                  </a:solidFill>
                  <a:latin typeface="Kollektif Bold"/>
                  <a:ea typeface="Kollektif Bold"/>
                  <a:cs typeface="Kollektif Bold"/>
                  <a:sym typeface="Kollektif Bold"/>
                </a:rPr>
                <a:t>4</a:t>
              </a:r>
              <a:r>
                <a:rPr lang="en-US" sz="2399" b="1" u="none" dirty="0">
                  <a:solidFill>
                    <a:srgbClr val="233245"/>
                  </a:solidFill>
                  <a:latin typeface="Kollektif Bold"/>
                  <a:ea typeface="Kollektif Bold"/>
                  <a:cs typeface="Kollektif Bold"/>
                  <a:sym typeface="Kollektif Bold"/>
                </a:rPr>
                <a:t>.</a:t>
              </a:r>
            </a:p>
          </p:txBody>
        </p:sp>
      </p:grpSp>
      <p:sp>
        <p:nvSpPr>
          <p:cNvPr id="19" name="TextBox 15">
            <a:extLst>
              <a:ext uri="{FF2B5EF4-FFF2-40B4-BE49-F238E27FC236}">
                <a16:creationId xmlns:a16="http://schemas.microsoft.com/office/drawing/2014/main" id="{AB205780-6C4D-DD98-1ABB-78DF419462D3}"/>
              </a:ext>
            </a:extLst>
          </p:cNvPr>
          <p:cNvSpPr txBox="1"/>
          <p:nvPr/>
        </p:nvSpPr>
        <p:spPr>
          <a:xfrm>
            <a:off x="9591626" y="7658100"/>
            <a:ext cx="6743700" cy="396519"/>
          </a:xfrm>
          <a:prstGeom prst="rect">
            <a:avLst/>
          </a:prstGeom>
        </p:spPr>
        <p:txBody>
          <a:bodyPr wrap="square" lIns="0" tIns="0" rIns="0" bIns="0" rtlCol="0" anchor="t">
            <a:spAutoFit/>
          </a:bodyPr>
          <a:lstStyle/>
          <a:p>
            <a:pPr marL="0" lvl="0" indent="0" algn="l">
              <a:lnSpc>
                <a:spcPts val="2940"/>
              </a:lnSpc>
              <a:spcBef>
                <a:spcPct val="0"/>
              </a:spcBef>
            </a:pPr>
            <a:r>
              <a:rPr lang="en-US" sz="4000" u="none" dirty="0">
                <a:solidFill>
                  <a:srgbClr val="233245"/>
                </a:solidFill>
                <a:latin typeface="Kollektif"/>
                <a:ea typeface="Kollektif"/>
                <a:cs typeface="Kollektif"/>
                <a:sym typeface="Kollektif"/>
              </a:rPr>
              <a:t>Netflix Limited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EF64-76CB-CDF7-5997-713BE7DB1C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ADB636-3551-CBCC-C222-2A1E1D31EF55}"/>
              </a:ext>
            </a:extLst>
          </p:cNvPr>
          <p:cNvSpPr/>
          <p:nvPr/>
        </p:nvSpPr>
        <p:spPr>
          <a:xfrm rot="-2013805">
            <a:off x="15022208" y="-1047614"/>
            <a:ext cx="4118536" cy="4640887"/>
          </a:xfrm>
          <a:custGeom>
            <a:avLst/>
            <a:gdLst/>
            <a:ahLst/>
            <a:cxnLst/>
            <a:rect l="l" t="t" r="r" b="b"/>
            <a:pathLst>
              <a:path w="4118536" h="4640887">
                <a:moveTo>
                  <a:pt x="0" y="0"/>
                </a:moveTo>
                <a:lnTo>
                  <a:pt x="4118536" y="0"/>
                </a:lnTo>
                <a:lnTo>
                  <a:pt x="4118536" y="4640887"/>
                </a:lnTo>
                <a:lnTo>
                  <a:pt x="0" y="4640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2D7EFD7A-C439-AF1F-BDE7-3C6A7BF4A007}"/>
              </a:ext>
            </a:extLst>
          </p:cNvPr>
          <p:cNvGrpSpPr/>
          <p:nvPr/>
        </p:nvGrpSpPr>
        <p:grpSpPr>
          <a:xfrm>
            <a:off x="457200" y="1638804"/>
            <a:ext cx="12804764" cy="2783667"/>
            <a:chOff x="0" y="-257175"/>
            <a:chExt cx="17073018" cy="6824465"/>
          </a:xfrm>
        </p:grpSpPr>
        <p:sp>
          <p:nvSpPr>
            <p:cNvPr id="4" name="TextBox 4">
              <a:extLst>
                <a:ext uri="{FF2B5EF4-FFF2-40B4-BE49-F238E27FC236}">
                  <a16:creationId xmlns:a16="http://schemas.microsoft.com/office/drawing/2014/main" id="{280964F5-5178-6502-59C9-E69482D25B8E}"/>
                </a:ext>
              </a:extLst>
            </p:cNvPr>
            <p:cNvSpPr txBox="1"/>
            <p:nvPr/>
          </p:nvSpPr>
          <p:spPr>
            <a:xfrm>
              <a:off x="0" y="-257175"/>
              <a:ext cx="17073018" cy="3395467"/>
            </a:xfrm>
            <a:prstGeom prst="rect">
              <a:avLst/>
            </a:prstGeom>
          </p:spPr>
          <p:txBody>
            <a:bodyPr lIns="0" tIns="0" rIns="0" bIns="0" rtlCol="0" anchor="t">
              <a:spAutoFit/>
            </a:bodyPr>
            <a:lstStyle/>
            <a:p>
              <a:pPr algn="ctr">
                <a:lnSpc>
                  <a:spcPts val="10800"/>
                </a:lnSpc>
              </a:pPr>
              <a:r>
                <a:rPr lang="en-US" sz="9000" dirty="0">
                  <a:solidFill>
                    <a:srgbClr val="00C4CC"/>
                  </a:solidFill>
                  <a:latin typeface="Agrandir Black"/>
                  <a:ea typeface="Agrandir Black"/>
                  <a:cs typeface="Agrandir Black"/>
                  <a:sym typeface="Agrandir Black"/>
                </a:rPr>
                <a:t>Research Question</a:t>
              </a:r>
            </a:p>
          </p:txBody>
        </p:sp>
        <p:sp>
          <p:nvSpPr>
            <p:cNvPr id="5" name="TextBox 5">
              <a:extLst>
                <a:ext uri="{FF2B5EF4-FFF2-40B4-BE49-F238E27FC236}">
                  <a16:creationId xmlns:a16="http://schemas.microsoft.com/office/drawing/2014/main" id="{1D1E3015-82D4-8DAC-A236-54928209686F}"/>
                </a:ext>
              </a:extLst>
            </p:cNvPr>
            <p:cNvSpPr txBox="1"/>
            <p:nvPr/>
          </p:nvSpPr>
          <p:spPr>
            <a:xfrm>
              <a:off x="1139759" y="3314715"/>
              <a:ext cx="14793499" cy="3252575"/>
            </a:xfrm>
            <a:prstGeom prst="rect">
              <a:avLst/>
            </a:prstGeom>
          </p:spPr>
          <p:txBody>
            <a:bodyPr wrap="square" lIns="0" tIns="0" rIns="0" bIns="0" rtlCol="0" anchor="t">
              <a:spAutoFit/>
            </a:bodyPr>
            <a:lstStyle/>
            <a:p>
              <a:pPr lvl="0" algn="ctr">
                <a:lnSpc>
                  <a:spcPts val="3359"/>
                </a:lnSpc>
                <a:spcBef>
                  <a:spcPct val="0"/>
                </a:spcBef>
              </a:pPr>
              <a:r>
                <a:rPr lang="en-US" sz="4000" b="1" dirty="0"/>
                <a:t>Is there is a correlation between the popularity of a show/movie and different factors (genres, runtime, seasons, release year)?</a:t>
              </a:r>
              <a:r>
                <a:rPr lang="en-US" sz="4000" dirty="0"/>
                <a:t> </a:t>
              </a:r>
              <a:endParaRPr lang="en-US" sz="4000" b="1" dirty="0">
                <a:solidFill>
                  <a:srgbClr val="233245"/>
                </a:solidFill>
                <a:latin typeface="Kollektif Bold"/>
                <a:ea typeface="Kollektif Bold"/>
                <a:cs typeface="Kollektif Bold"/>
                <a:sym typeface="Kollektif Bold"/>
              </a:endParaRPr>
            </a:p>
          </p:txBody>
        </p:sp>
      </p:grpSp>
      <p:sp>
        <p:nvSpPr>
          <p:cNvPr id="6" name="Freeform 6">
            <a:extLst>
              <a:ext uri="{FF2B5EF4-FFF2-40B4-BE49-F238E27FC236}">
                <a16:creationId xmlns:a16="http://schemas.microsoft.com/office/drawing/2014/main" id="{7ABDCA6F-88A5-BF4E-6E1C-4A49603EB7A2}"/>
              </a:ext>
            </a:extLst>
          </p:cNvPr>
          <p:cNvSpPr/>
          <p:nvPr/>
        </p:nvSpPr>
        <p:spPr>
          <a:xfrm rot="2461460">
            <a:off x="-641770" y="6742407"/>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3">
            <a:extLst>
              <a:ext uri="{FF2B5EF4-FFF2-40B4-BE49-F238E27FC236}">
                <a16:creationId xmlns:a16="http://schemas.microsoft.com/office/drawing/2014/main" id="{20CB2A4B-9204-D37B-1056-D6F16C450A17}"/>
              </a:ext>
            </a:extLst>
          </p:cNvPr>
          <p:cNvGrpSpPr/>
          <p:nvPr/>
        </p:nvGrpSpPr>
        <p:grpSpPr>
          <a:xfrm>
            <a:off x="4572000" y="5600700"/>
            <a:ext cx="12804764" cy="1911633"/>
            <a:chOff x="0" y="-257175"/>
            <a:chExt cx="17073018" cy="4686578"/>
          </a:xfrm>
        </p:grpSpPr>
        <p:sp>
          <p:nvSpPr>
            <p:cNvPr id="8" name="TextBox 4">
              <a:extLst>
                <a:ext uri="{FF2B5EF4-FFF2-40B4-BE49-F238E27FC236}">
                  <a16:creationId xmlns:a16="http://schemas.microsoft.com/office/drawing/2014/main" id="{366E739C-8F45-3B94-81CC-5DDA5B36ADEB}"/>
                </a:ext>
              </a:extLst>
            </p:cNvPr>
            <p:cNvSpPr txBox="1"/>
            <p:nvPr/>
          </p:nvSpPr>
          <p:spPr>
            <a:xfrm>
              <a:off x="0" y="-257175"/>
              <a:ext cx="17073018" cy="3395467"/>
            </a:xfrm>
            <a:prstGeom prst="rect">
              <a:avLst/>
            </a:prstGeom>
          </p:spPr>
          <p:txBody>
            <a:bodyPr lIns="0" tIns="0" rIns="0" bIns="0" rtlCol="0" anchor="t">
              <a:spAutoFit/>
            </a:bodyPr>
            <a:lstStyle/>
            <a:p>
              <a:pPr algn="ctr">
                <a:lnSpc>
                  <a:spcPts val="10800"/>
                </a:lnSpc>
              </a:pPr>
              <a:r>
                <a:rPr lang="en-US" sz="9000" dirty="0">
                  <a:solidFill>
                    <a:srgbClr val="00C4CC"/>
                  </a:solidFill>
                  <a:latin typeface="Agrandir Black"/>
                  <a:ea typeface="Agrandir Black"/>
                  <a:cs typeface="Agrandir Black"/>
                  <a:sym typeface="Agrandir Black"/>
                </a:rPr>
                <a:t>Hypothesis</a:t>
              </a:r>
            </a:p>
          </p:txBody>
        </p:sp>
        <p:sp>
          <p:nvSpPr>
            <p:cNvPr id="9" name="TextBox 5">
              <a:extLst>
                <a:ext uri="{FF2B5EF4-FFF2-40B4-BE49-F238E27FC236}">
                  <a16:creationId xmlns:a16="http://schemas.microsoft.com/office/drawing/2014/main" id="{76B2ADF3-A888-128B-E45E-B9F3EE26EA29}"/>
                </a:ext>
              </a:extLst>
            </p:cNvPr>
            <p:cNvSpPr txBox="1"/>
            <p:nvPr/>
          </p:nvSpPr>
          <p:spPr>
            <a:xfrm>
              <a:off x="1139759" y="3314715"/>
              <a:ext cx="14793499" cy="1114688"/>
            </a:xfrm>
            <a:prstGeom prst="rect">
              <a:avLst/>
            </a:prstGeom>
          </p:spPr>
          <p:txBody>
            <a:bodyPr wrap="square" lIns="0" tIns="0" rIns="0" bIns="0" rtlCol="0" anchor="t">
              <a:spAutoFit/>
            </a:bodyPr>
            <a:lstStyle/>
            <a:p>
              <a:pPr lvl="0" algn="ctr">
                <a:lnSpc>
                  <a:spcPts val="3359"/>
                </a:lnSpc>
                <a:spcBef>
                  <a:spcPct val="0"/>
                </a:spcBef>
              </a:pPr>
              <a:r>
                <a:rPr lang="en-US" sz="4000" b="1" dirty="0"/>
                <a:t>NO CORRELATION</a:t>
              </a:r>
              <a:endParaRPr lang="en-US" sz="4000" b="1" dirty="0">
                <a:solidFill>
                  <a:srgbClr val="233245"/>
                </a:solidFill>
                <a:latin typeface="Kollektif Bold"/>
                <a:ea typeface="Kollektif Bold"/>
                <a:cs typeface="Kollektif Bold"/>
                <a:sym typeface="Kollektif Bold"/>
              </a:endParaRPr>
            </a:p>
          </p:txBody>
        </p:sp>
      </p:grpSp>
    </p:spTree>
    <p:extLst>
      <p:ext uri="{BB962C8B-B14F-4D97-AF65-F5344CB8AC3E}">
        <p14:creationId xmlns:p14="http://schemas.microsoft.com/office/powerpoint/2010/main" val="7847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97DF23B2-8435-5C87-B953-546EA98EC4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29F8EC7-785B-17F0-8738-8B77E6D446DC}"/>
              </a:ext>
            </a:extLst>
          </p:cNvPr>
          <p:cNvGrpSpPr/>
          <p:nvPr/>
        </p:nvGrpSpPr>
        <p:grpSpPr>
          <a:xfrm rot="5032238">
            <a:off x="7355117" y="-1383742"/>
            <a:ext cx="7868665" cy="15605725"/>
            <a:chOff x="0" y="0"/>
            <a:chExt cx="812800" cy="1612006"/>
          </a:xfrm>
        </p:grpSpPr>
        <p:sp>
          <p:nvSpPr>
            <p:cNvPr id="3" name="Freeform 3">
              <a:extLst>
                <a:ext uri="{FF2B5EF4-FFF2-40B4-BE49-F238E27FC236}">
                  <a16:creationId xmlns:a16="http://schemas.microsoft.com/office/drawing/2014/main" id="{E26324DF-635D-CFCE-EADA-A5C5582220E8}"/>
                </a:ext>
              </a:extLst>
            </p:cNvPr>
            <p:cNvSpPr/>
            <p:nvPr/>
          </p:nvSpPr>
          <p:spPr>
            <a:xfrm>
              <a:off x="0" y="0"/>
              <a:ext cx="812800" cy="1612006"/>
            </a:xfrm>
            <a:custGeom>
              <a:avLst/>
              <a:gdLst/>
              <a:ahLst/>
              <a:cxnLst/>
              <a:rect l="l" t="t" r="r" b="b"/>
              <a:pathLst>
                <a:path w="812800" h="1612006">
                  <a:moveTo>
                    <a:pt x="406400" y="1612006"/>
                  </a:moveTo>
                  <a:lnTo>
                    <a:pt x="812800" y="0"/>
                  </a:lnTo>
                  <a:lnTo>
                    <a:pt x="0" y="0"/>
                  </a:lnTo>
                  <a:lnTo>
                    <a:pt x="406400" y="1612006"/>
                  </a:lnTo>
                  <a:close/>
                </a:path>
              </a:pathLst>
            </a:custGeom>
            <a:solidFill>
              <a:srgbClr val="EFE88A"/>
            </a:solidFill>
          </p:spPr>
        </p:sp>
        <p:sp>
          <p:nvSpPr>
            <p:cNvPr id="4" name="TextBox 4">
              <a:extLst>
                <a:ext uri="{FF2B5EF4-FFF2-40B4-BE49-F238E27FC236}">
                  <a16:creationId xmlns:a16="http://schemas.microsoft.com/office/drawing/2014/main" id="{4D72D13B-7507-D0B0-229A-9E4FA91C21C0}"/>
                </a:ext>
              </a:extLst>
            </p:cNvPr>
            <p:cNvSpPr txBox="1"/>
            <p:nvPr/>
          </p:nvSpPr>
          <p:spPr>
            <a:xfrm>
              <a:off x="127000" y="57993"/>
              <a:ext cx="558800" cy="805581"/>
            </a:xfrm>
            <a:prstGeom prst="rect">
              <a:avLst/>
            </a:prstGeom>
          </p:spPr>
          <p:txBody>
            <a:bodyPr lIns="50800" tIns="50800" rIns="50800" bIns="50800" rtlCol="0" anchor="ctr"/>
            <a:lstStyle/>
            <a:p>
              <a:pPr algn="ctr">
                <a:lnSpc>
                  <a:spcPts val="3359"/>
                </a:lnSpc>
              </a:pPr>
              <a:endParaRPr/>
            </a:p>
          </p:txBody>
        </p:sp>
      </p:grpSp>
      <p:sp>
        <p:nvSpPr>
          <p:cNvPr id="5" name="Freeform 5">
            <a:extLst>
              <a:ext uri="{FF2B5EF4-FFF2-40B4-BE49-F238E27FC236}">
                <a16:creationId xmlns:a16="http://schemas.microsoft.com/office/drawing/2014/main" id="{66D7E804-E83C-F374-5F69-40E6D820BBEE}"/>
              </a:ext>
            </a:extLst>
          </p:cNvPr>
          <p:cNvSpPr/>
          <p:nvPr/>
        </p:nvSpPr>
        <p:spPr>
          <a:xfrm rot="-361509">
            <a:off x="765911" y="3710115"/>
            <a:ext cx="6183601" cy="6458069"/>
          </a:xfrm>
          <a:custGeom>
            <a:avLst/>
            <a:gdLst/>
            <a:ahLst/>
            <a:cxnLst/>
            <a:rect l="l" t="t" r="r" b="b"/>
            <a:pathLst>
              <a:path w="6183601" h="6458069">
                <a:moveTo>
                  <a:pt x="0" y="0"/>
                </a:moveTo>
                <a:lnTo>
                  <a:pt x="6183601" y="0"/>
                </a:lnTo>
                <a:lnTo>
                  <a:pt x="6183601" y="6458069"/>
                </a:lnTo>
                <a:lnTo>
                  <a:pt x="0" y="6458069"/>
                </a:lnTo>
                <a:lnTo>
                  <a:pt x="0" y="0"/>
                </a:lnTo>
                <a:close/>
              </a:path>
            </a:pathLst>
          </a:custGeom>
          <a:blipFill>
            <a:blip r:embed="rId2"/>
            <a:stretch>
              <a:fillRect/>
            </a:stretch>
          </a:blipFill>
        </p:spPr>
      </p:sp>
      <p:sp>
        <p:nvSpPr>
          <p:cNvPr id="6" name="TextBox 6">
            <a:extLst>
              <a:ext uri="{FF2B5EF4-FFF2-40B4-BE49-F238E27FC236}">
                <a16:creationId xmlns:a16="http://schemas.microsoft.com/office/drawing/2014/main" id="{9728340D-AEF8-E6BB-0AB2-F1C8EE29710F}"/>
              </a:ext>
            </a:extLst>
          </p:cNvPr>
          <p:cNvSpPr txBox="1"/>
          <p:nvPr/>
        </p:nvSpPr>
        <p:spPr>
          <a:xfrm>
            <a:off x="4081725" y="1141813"/>
            <a:ext cx="9312468" cy="1384995"/>
          </a:xfrm>
          <a:prstGeom prst="rect">
            <a:avLst/>
          </a:prstGeom>
        </p:spPr>
        <p:txBody>
          <a:bodyPr lIns="0" tIns="0" rIns="0" bIns="0" rtlCol="0" anchor="t">
            <a:spAutoFit/>
          </a:bodyPr>
          <a:lstStyle/>
          <a:p>
            <a:pPr algn="ctr">
              <a:lnSpc>
                <a:spcPts val="10800"/>
              </a:lnSpc>
            </a:pPr>
            <a:r>
              <a:rPr lang="en-US" sz="9000" dirty="0">
                <a:solidFill>
                  <a:srgbClr val="F15E3D"/>
                </a:solidFill>
                <a:latin typeface="Agrandir Black"/>
                <a:ea typeface="Agrandir Black"/>
                <a:cs typeface="Agrandir Black"/>
                <a:sym typeface="Agrandir Black"/>
              </a:rPr>
              <a:t>Conclusion</a:t>
            </a:r>
          </a:p>
        </p:txBody>
      </p:sp>
      <p:sp>
        <p:nvSpPr>
          <p:cNvPr id="7" name="TextBox 7">
            <a:extLst>
              <a:ext uri="{FF2B5EF4-FFF2-40B4-BE49-F238E27FC236}">
                <a16:creationId xmlns:a16="http://schemas.microsoft.com/office/drawing/2014/main" id="{0D76F8F9-474C-8133-71F7-70EC4EC1DCBA}"/>
              </a:ext>
            </a:extLst>
          </p:cNvPr>
          <p:cNvSpPr txBox="1"/>
          <p:nvPr/>
        </p:nvSpPr>
        <p:spPr>
          <a:xfrm>
            <a:off x="9756994" y="5708043"/>
            <a:ext cx="7274398" cy="1231106"/>
          </a:xfrm>
          <a:prstGeom prst="rect">
            <a:avLst/>
          </a:prstGeom>
        </p:spPr>
        <p:txBody>
          <a:bodyPr wrap="square" lIns="0" tIns="0" rIns="0" bIns="0" rtlCol="0" anchor="t">
            <a:spAutoFit/>
          </a:bodyPr>
          <a:lstStyle/>
          <a:p>
            <a:pPr marL="0" lvl="0" indent="0" algn="ctr">
              <a:spcBef>
                <a:spcPct val="0"/>
              </a:spcBef>
            </a:pPr>
            <a:r>
              <a:rPr lang="en-US" sz="4000" u="none" dirty="0">
                <a:solidFill>
                  <a:srgbClr val="233245"/>
                </a:solidFill>
                <a:latin typeface="Kollektif"/>
                <a:ea typeface="Kollektif"/>
                <a:cs typeface="Kollektif"/>
                <a:sym typeface="Kollektif"/>
              </a:rPr>
              <a:t>Hypothesis was proven </a:t>
            </a:r>
            <a:r>
              <a:rPr lang="en-US" sz="4000" u="none" dirty="0">
                <a:solidFill>
                  <a:srgbClr val="233245"/>
                </a:solidFill>
                <a:latin typeface="Kollektif"/>
                <a:ea typeface="Kollektif"/>
                <a:cs typeface="Kollektif"/>
                <a:sym typeface="Wingdings" panose="05000000000000000000" pitchFamily="2" charset="2"/>
              </a:rPr>
              <a:t> </a:t>
            </a:r>
            <a:r>
              <a:rPr lang="en-US" sz="4000" b="1" u="none" dirty="0">
                <a:solidFill>
                  <a:srgbClr val="233245"/>
                </a:solidFill>
                <a:latin typeface="Kollektif"/>
                <a:ea typeface="Kollektif"/>
                <a:cs typeface="Kollektif"/>
                <a:sym typeface="Wingdings" panose="05000000000000000000" pitchFamily="2" charset="2"/>
              </a:rPr>
              <a:t>There was no correlation</a:t>
            </a:r>
            <a:endParaRPr lang="en-US" sz="4000" b="1" u="none" dirty="0">
              <a:solidFill>
                <a:srgbClr val="233245"/>
              </a:solidFill>
              <a:latin typeface="Kollektif"/>
              <a:ea typeface="Kollektif"/>
              <a:cs typeface="Kollektif"/>
              <a:sym typeface="Kollektif"/>
            </a:endParaRPr>
          </a:p>
        </p:txBody>
      </p:sp>
    </p:spTree>
    <p:extLst>
      <p:ext uri="{BB962C8B-B14F-4D97-AF65-F5344CB8AC3E}">
        <p14:creationId xmlns:p14="http://schemas.microsoft.com/office/powerpoint/2010/main" val="2700949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a:extLst>
            <a:ext uri="{FF2B5EF4-FFF2-40B4-BE49-F238E27FC236}">
              <a16:creationId xmlns:a16="http://schemas.microsoft.com/office/drawing/2014/main" id="{8B39EB2F-E498-6832-2354-639F331C12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B36A61-415D-8B96-5485-422C29E7F385}"/>
              </a:ext>
            </a:extLst>
          </p:cNvPr>
          <p:cNvSpPr/>
          <p:nvPr/>
        </p:nvSpPr>
        <p:spPr>
          <a:xfrm flipH="1">
            <a:off x="12199930" y="1028700"/>
            <a:ext cx="5482971" cy="8229600"/>
          </a:xfrm>
          <a:custGeom>
            <a:avLst/>
            <a:gdLst/>
            <a:ahLst/>
            <a:cxnLst/>
            <a:rect l="l" t="t" r="r" b="b"/>
            <a:pathLst>
              <a:path w="5482971" h="8229600">
                <a:moveTo>
                  <a:pt x="5482971" y="0"/>
                </a:moveTo>
                <a:lnTo>
                  <a:pt x="0" y="0"/>
                </a:lnTo>
                <a:lnTo>
                  <a:pt x="0" y="8229600"/>
                </a:lnTo>
                <a:lnTo>
                  <a:pt x="5482971" y="8229600"/>
                </a:lnTo>
                <a:lnTo>
                  <a:pt x="5482971" y="0"/>
                </a:lnTo>
                <a:close/>
              </a:path>
            </a:pathLst>
          </a:custGeom>
          <a:blipFill>
            <a:blip r:embed="rId2"/>
            <a:stretch>
              <a:fillRect/>
            </a:stretch>
          </a:blipFill>
        </p:spPr>
      </p:sp>
      <p:grpSp>
        <p:nvGrpSpPr>
          <p:cNvPr id="3" name="Group 3">
            <a:extLst>
              <a:ext uri="{FF2B5EF4-FFF2-40B4-BE49-F238E27FC236}">
                <a16:creationId xmlns:a16="http://schemas.microsoft.com/office/drawing/2014/main" id="{316959F3-61C8-CD42-73EF-BA1A7A69647D}"/>
              </a:ext>
            </a:extLst>
          </p:cNvPr>
          <p:cNvGrpSpPr/>
          <p:nvPr/>
        </p:nvGrpSpPr>
        <p:grpSpPr>
          <a:xfrm>
            <a:off x="1028700" y="1753085"/>
            <a:ext cx="10431673" cy="6924523"/>
            <a:chOff x="0" y="-257175"/>
            <a:chExt cx="13908897" cy="9232696"/>
          </a:xfrm>
        </p:grpSpPr>
        <p:sp>
          <p:nvSpPr>
            <p:cNvPr id="4" name="TextBox 4">
              <a:extLst>
                <a:ext uri="{FF2B5EF4-FFF2-40B4-BE49-F238E27FC236}">
                  <a16:creationId xmlns:a16="http://schemas.microsoft.com/office/drawing/2014/main" id="{3720CB0A-0BED-C4B0-4069-501246D676B4}"/>
                </a:ext>
              </a:extLst>
            </p:cNvPr>
            <p:cNvSpPr txBox="1"/>
            <p:nvPr/>
          </p:nvSpPr>
          <p:spPr>
            <a:xfrm>
              <a:off x="0" y="-257175"/>
              <a:ext cx="13858097" cy="1846660"/>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F15E3D"/>
                  </a:solidFill>
                  <a:latin typeface="Agrandir Black"/>
                  <a:ea typeface="Agrandir Black"/>
                  <a:cs typeface="Agrandir Black"/>
                  <a:sym typeface="Agrandir Black"/>
                </a:rPr>
                <a:t>Takeaway</a:t>
              </a:r>
            </a:p>
          </p:txBody>
        </p:sp>
        <p:sp>
          <p:nvSpPr>
            <p:cNvPr id="7" name="TextBox 7">
              <a:extLst>
                <a:ext uri="{FF2B5EF4-FFF2-40B4-BE49-F238E27FC236}">
                  <a16:creationId xmlns:a16="http://schemas.microsoft.com/office/drawing/2014/main" id="{C007020B-6CCC-0DAF-856A-CF5D74C4321F}"/>
                </a:ext>
              </a:extLst>
            </p:cNvPr>
            <p:cNvSpPr txBox="1"/>
            <p:nvPr/>
          </p:nvSpPr>
          <p:spPr>
            <a:xfrm>
              <a:off x="50800" y="3230359"/>
              <a:ext cx="13858097" cy="5745162"/>
            </a:xfrm>
            <a:prstGeom prst="rect">
              <a:avLst/>
            </a:prstGeom>
          </p:spPr>
          <p:txBody>
            <a:bodyPr lIns="0" tIns="0" rIns="0" bIns="0" rtlCol="0" anchor="t">
              <a:spAutoFit/>
            </a:bodyPr>
            <a:lstStyle/>
            <a:p>
              <a:pPr marL="0" lvl="0" indent="0" algn="l">
                <a:spcBef>
                  <a:spcPct val="0"/>
                </a:spcBef>
              </a:pPr>
              <a:r>
                <a:rPr lang="en-US" sz="4000" b="1" dirty="0">
                  <a:solidFill>
                    <a:srgbClr val="233245"/>
                  </a:solidFill>
                  <a:latin typeface="Kollektif Bold"/>
                  <a:ea typeface="Kollektif Bold"/>
                  <a:cs typeface="Kollektif Bold"/>
                  <a:sym typeface="Kollektif Bold"/>
                </a:rPr>
                <a:t>It is important to emphasize the importance of creating to say something rather than prove statistics. The no correlation output is significant because it means that people are spreading their voice without being constrained with the pressure of guaranteed successes. </a:t>
              </a:r>
            </a:p>
          </p:txBody>
        </p:sp>
      </p:grpSp>
    </p:spTree>
    <p:extLst>
      <p:ext uri="{BB962C8B-B14F-4D97-AF65-F5344CB8AC3E}">
        <p14:creationId xmlns:p14="http://schemas.microsoft.com/office/powerpoint/2010/main" val="4210699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2" name="Freeform 2"/>
          <p:cNvSpPr/>
          <p:nvPr/>
        </p:nvSpPr>
        <p:spPr>
          <a:xfrm>
            <a:off x="71074" y="0"/>
            <a:ext cx="4788131" cy="10287000"/>
          </a:xfrm>
          <a:custGeom>
            <a:avLst/>
            <a:gdLst/>
            <a:ahLst/>
            <a:cxnLst/>
            <a:rect l="l" t="t" r="r" b="b"/>
            <a:pathLst>
              <a:path w="4788131" h="10287000">
                <a:moveTo>
                  <a:pt x="0" y="0"/>
                </a:moveTo>
                <a:lnTo>
                  <a:pt x="4788131" y="0"/>
                </a:lnTo>
                <a:lnTo>
                  <a:pt x="478813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29073" y="4134359"/>
            <a:ext cx="10829854" cy="2160575"/>
            <a:chOff x="0" y="-257175"/>
            <a:chExt cx="14439805" cy="2880767"/>
          </a:xfrm>
        </p:grpSpPr>
        <p:sp>
          <p:nvSpPr>
            <p:cNvPr id="4" name="TextBox 4"/>
            <p:cNvSpPr txBox="1"/>
            <p:nvPr/>
          </p:nvSpPr>
          <p:spPr>
            <a:xfrm>
              <a:off x="0" y="-257175"/>
              <a:ext cx="14439805" cy="2085975"/>
            </a:xfrm>
            <a:prstGeom prst="rect">
              <a:avLst/>
            </a:prstGeom>
          </p:spPr>
          <p:txBody>
            <a:bodyPr lIns="0" tIns="0" rIns="0" bIns="0" rtlCol="0" anchor="t">
              <a:spAutoFit/>
            </a:bodyPr>
            <a:lstStyle/>
            <a:p>
              <a:pPr algn="ctr">
                <a:lnSpc>
                  <a:spcPts val="10800"/>
                </a:lnSpc>
              </a:pPr>
              <a:r>
                <a:rPr lang="en-US" sz="9000">
                  <a:solidFill>
                    <a:srgbClr val="F15E3D"/>
                  </a:solidFill>
                  <a:latin typeface="Agrandir Black"/>
                  <a:ea typeface="Agrandir Black"/>
                  <a:cs typeface="Agrandir Black"/>
                  <a:sym typeface="Agrandir Black"/>
                </a:rPr>
                <a:t>Thank you!</a:t>
              </a:r>
            </a:p>
          </p:txBody>
        </p:sp>
        <p:sp>
          <p:nvSpPr>
            <p:cNvPr id="5" name="TextBox 5"/>
            <p:cNvSpPr txBox="1"/>
            <p:nvPr/>
          </p:nvSpPr>
          <p:spPr>
            <a:xfrm>
              <a:off x="2632993" y="2147735"/>
              <a:ext cx="9173818" cy="475857"/>
            </a:xfrm>
            <a:prstGeom prst="rect">
              <a:avLst/>
            </a:prstGeom>
          </p:spPr>
          <p:txBody>
            <a:bodyPr lIns="0" tIns="0" rIns="0" bIns="0" rtlCol="0" anchor="t">
              <a:spAutoFit/>
            </a:bodyPr>
            <a:lstStyle/>
            <a:p>
              <a:pPr algn="ctr">
                <a:lnSpc>
                  <a:spcPts val="3119"/>
                </a:lnSpc>
              </a:pPr>
              <a:r>
                <a:rPr lang="en-US" sz="2399" b="1" dirty="0">
                  <a:solidFill>
                    <a:srgbClr val="233245"/>
                  </a:solidFill>
                  <a:latin typeface="Kollektif Bold"/>
                  <a:ea typeface="Kollektif Bold"/>
                  <a:cs typeface="Kollektif Bold"/>
                  <a:sym typeface="Kollektif Bold"/>
                </a:rPr>
                <a:t>Any questions?</a:t>
              </a:r>
            </a:p>
          </p:txBody>
        </p:sp>
      </p:grpSp>
      <p:sp>
        <p:nvSpPr>
          <p:cNvPr id="6" name="Freeform 6"/>
          <p:cNvSpPr/>
          <p:nvPr/>
        </p:nvSpPr>
        <p:spPr>
          <a:xfrm flipH="1">
            <a:off x="13499869" y="0"/>
            <a:ext cx="4788131" cy="10287000"/>
          </a:xfrm>
          <a:custGeom>
            <a:avLst/>
            <a:gdLst/>
            <a:ahLst/>
            <a:cxnLst/>
            <a:rect l="l" t="t" r="r" b="b"/>
            <a:pathLst>
              <a:path w="4788131" h="10287000">
                <a:moveTo>
                  <a:pt x="4788131" y="0"/>
                </a:moveTo>
                <a:lnTo>
                  <a:pt x="0" y="0"/>
                </a:lnTo>
                <a:lnTo>
                  <a:pt x="0" y="10287000"/>
                </a:lnTo>
                <a:lnTo>
                  <a:pt x="4788131" y="10287000"/>
                </a:lnTo>
                <a:lnTo>
                  <a:pt x="4788131"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E24"/>
        </a:solidFill>
        <a:effectLst/>
      </p:bgPr>
    </p:bg>
    <p:spTree>
      <p:nvGrpSpPr>
        <p:cNvPr id="1" name=""/>
        <p:cNvGrpSpPr/>
        <p:nvPr/>
      </p:nvGrpSpPr>
      <p:grpSpPr>
        <a:xfrm>
          <a:off x="0" y="0"/>
          <a:ext cx="0" cy="0"/>
          <a:chOff x="0" y="0"/>
          <a:chExt cx="0" cy="0"/>
        </a:xfrm>
      </p:grpSpPr>
      <p:grpSp>
        <p:nvGrpSpPr>
          <p:cNvPr id="4" name="Group 4"/>
          <p:cNvGrpSpPr/>
          <p:nvPr/>
        </p:nvGrpSpPr>
        <p:grpSpPr>
          <a:xfrm>
            <a:off x="1066800" y="1200150"/>
            <a:ext cx="16593876" cy="8319886"/>
            <a:chOff x="0" y="-257175"/>
            <a:chExt cx="22125167" cy="11093183"/>
          </a:xfrm>
        </p:grpSpPr>
        <p:sp>
          <p:nvSpPr>
            <p:cNvPr id="5" name="TextBox 5"/>
            <p:cNvSpPr txBox="1"/>
            <p:nvPr/>
          </p:nvSpPr>
          <p:spPr>
            <a:xfrm>
              <a:off x="0" y="-257175"/>
              <a:ext cx="9837433" cy="3693319"/>
            </a:xfrm>
            <a:prstGeom prst="rect">
              <a:avLst/>
            </a:prstGeom>
          </p:spPr>
          <p:txBody>
            <a:bodyPr lIns="0" tIns="0" rIns="0" bIns="0" rtlCol="0" anchor="t">
              <a:spAutoFit/>
            </a:bodyPr>
            <a:lstStyle/>
            <a:p>
              <a:pPr marL="0" lvl="0" indent="0" algn="just">
                <a:lnSpc>
                  <a:spcPts val="10800"/>
                </a:lnSpc>
                <a:spcBef>
                  <a:spcPct val="0"/>
                </a:spcBef>
              </a:pPr>
              <a:r>
                <a:rPr lang="en-US" sz="9000" dirty="0">
                  <a:solidFill>
                    <a:srgbClr val="FFFFFF"/>
                  </a:solidFill>
                  <a:latin typeface="Agrandir Black"/>
                  <a:ea typeface="Agrandir Black"/>
                  <a:cs typeface="Agrandir Black"/>
                  <a:sym typeface="Agrandir Black"/>
                </a:rPr>
                <a:t>Data Structuring</a:t>
              </a:r>
            </a:p>
          </p:txBody>
        </p:sp>
        <p:sp>
          <p:nvSpPr>
            <p:cNvPr id="6" name="TextBox 6"/>
            <p:cNvSpPr txBox="1"/>
            <p:nvPr/>
          </p:nvSpPr>
          <p:spPr>
            <a:xfrm>
              <a:off x="4954768" y="6119674"/>
              <a:ext cx="17170399" cy="4716334"/>
            </a:xfrm>
            <a:prstGeom prst="rect">
              <a:avLst/>
            </a:prstGeom>
          </p:spPr>
          <p:txBody>
            <a:bodyPr wrap="square" lIns="0" tIns="0" rIns="0" bIns="0" rtlCol="0" anchor="t">
              <a:spAutoFit/>
            </a:bodyPr>
            <a:lstStyle/>
            <a:p>
              <a:pPr marL="342900" lvl="0" indent="-342900">
                <a:lnSpc>
                  <a:spcPts val="3119"/>
                </a:lnSpc>
                <a:spcBef>
                  <a:spcPct val="0"/>
                </a:spcBef>
                <a:buFont typeface="Arial" panose="020B0604020202020204" pitchFamily="34" charset="0"/>
                <a:buChar char="•"/>
              </a:pPr>
              <a:r>
                <a:rPr lang="en-US" sz="2399" b="1" dirty="0">
                  <a:solidFill>
                    <a:srgbClr val="233245"/>
                  </a:solidFill>
                  <a:latin typeface="Kollektif Bold"/>
                  <a:ea typeface="Kollektif Bold"/>
                  <a:cs typeface="Kollektif Bold"/>
                  <a:sym typeface="Kollektif Bold"/>
                </a:rPr>
                <a:t>ts300399,Five Came Back: The Reference </a:t>
              </a:r>
              <a:r>
                <a:rPr lang="en-US" sz="2399" b="1" dirty="0" err="1">
                  <a:solidFill>
                    <a:srgbClr val="233245"/>
                  </a:solidFill>
                  <a:latin typeface="Kollektif Bold"/>
                  <a:ea typeface="Kollektif Bold"/>
                  <a:cs typeface="Kollektif Bold"/>
                  <a:sym typeface="Kollektif Bold"/>
                </a:rPr>
                <a:t>Films,SHOW,"This</a:t>
              </a:r>
              <a:r>
                <a:rPr lang="en-US" sz="2399" b="1" dirty="0">
                  <a:solidFill>
                    <a:srgbClr val="233245"/>
                  </a:solidFill>
                  <a:latin typeface="Kollektif Bold"/>
                  <a:ea typeface="Kollektif Bold"/>
                  <a:cs typeface="Kollektif Bold"/>
                  <a:sym typeface="Kollektif Bold"/>
                </a:rPr>
                <a:t> collection includes 12 World War II-era propaganda films — many of which are graphic and offensive — discussed in the docuseries ""Five Came Back.""",1945,TV-MA,48,['documentation'],['US'],1.0,,,,0.6,</a:t>
              </a:r>
            </a:p>
            <a:p>
              <a:pPr lvl="0">
                <a:lnSpc>
                  <a:spcPts val="3119"/>
                </a:lnSpc>
                <a:spcBef>
                  <a:spcPct val="0"/>
                </a:spcBef>
              </a:pPr>
              <a:endParaRPr lang="en-US" sz="2399" b="1" dirty="0">
                <a:solidFill>
                  <a:srgbClr val="233245"/>
                </a:solidFill>
                <a:latin typeface="Kollektif Bold"/>
                <a:ea typeface="Kollektif Bold"/>
                <a:cs typeface="Kollektif Bold"/>
                <a:sym typeface="Kollektif Bold"/>
              </a:endParaRPr>
            </a:p>
            <a:p>
              <a:pPr marL="342900" lvl="0" indent="-342900">
                <a:lnSpc>
                  <a:spcPts val="3119"/>
                </a:lnSpc>
                <a:spcBef>
                  <a:spcPct val="0"/>
                </a:spcBef>
                <a:buFont typeface="Arial" panose="020B0604020202020204" pitchFamily="34" charset="0"/>
                <a:buChar char="•"/>
              </a:pPr>
              <a:r>
                <a:rPr lang="en-US" sz="2399" b="1" dirty="0">
                  <a:solidFill>
                    <a:srgbClr val="233245"/>
                  </a:solidFill>
                  <a:latin typeface="Kollektif Bold"/>
                  <a:ea typeface="Kollektif Bold"/>
                  <a:cs typeface="Kollektif Bold"/>
                  <a:sym typeface="Kollektif Bold"/>
                </a:rPr>
                <a:t>tm84618,Taxi </a:t>
              </a:r>
              <a:r>
                <a:rPr lang="en-US" sz="2399" b="1" dirty="0" err="1">
                  <a:solidFill>
                    <a:srgbClr val="233245"/>
                  </a:solidFill>
                  <a:latin typeface="Kollektif Bold"/>
                  <a:ea typeface="Kollektif Bold"/>
                  <a:cs typeface="Kollektif Bold"/>
                  <a:sym typeface="Kollektif Bold"/>
                </a:rPr>
                <a:t>Driver,MOVIE,"A</a:t>
              </a:r>
              <a:r>
                <a:rPr lang="en-US" sz="2399" b="1" dirty="0">
                  <a:solidFill>
                    <a:srgbClr val="233245"/>
                  </a:solidFill>
                  <a:latin typeface="Kollektif Bold"/>
                  <a:ea typeface="Kollektif Bold"/>
                  <a:cs typeface="Kollektif Bold"/>
                  <a:sym typeface="Kollektif Bold"/>
                </a:rPr>
                <a:t> mentally unstable Vietnam War veteran works as a night-time taxi driver in New York City where the perceived decadence and sleaze feed his urge for violent action, attempting to save a preadolescent prostitute in the process.",1976,R,113,"['crime', 'drama']",['US'],,tt0075314,8.3,795222.0,27.612,8.2</a:t>
              </a:r>
              <a:endParaRPr lang="en-US" sz="2399" b="1" u="none" dirty="0">
                <a:solidFill>
                  <a:srgbClr val="233245"/>
                </a:solidFill>
                <a:latin typeface="Kollektif Bold"/>
                <a:ea typeface="Kollektif Bold"/>
                <a:cs typeface="Kollektif Bold"/>
                <a:sym typeface="Kollektif Bold"/>
              </a:endParaRPr>
            </a:p>
          </p:txBody>
        </p:sp>
      </p:grpSp>
      <p:sp>
        <p:nvSpPr>
          <p:cNvPr id="7" name="Freeform 7"/>
          <p:cNvSpPr/>
          <p:nvPr/>
        </p:nvSpPr>
        <p:spPr>
          <a:xfrm rot="-1362824">
            <a:off x="-889345" y="8282335"/>
            <a:ext cx="4752819" cy="2394233"/>
          </a:xfrm>
          <a:custGeom>
            <a:avLst/>
            <a:gdLst/>
            <a:ahLst/>
            <a:cxnLst/>
            <a:rect l="l" t="t" r="r" b="b"/>
            <a:pathLst>
              <a:path w="4752819" h="2394233">
                <a:moveTo>
                  <a:pt x="0" y="0"/>
                </a:moveTo>
                <a:lnTo>
                  <a:pt x="4752819" y="0"/>
                </a:lnTo>
                <a:lnTo>
                  <a:pt x="4752819" y="2394232"/>
                </a:lnTo>
                <a:lnTo>
                  <a:pt x="0" y="2394232"/>
                </a:lnTo>
                <a:lnTo>
                  <a:pt x="0" y="0"/>
                </a:lnTo>
                <a:close/>
              </a:path>
            </a:pathLst>
          </a:custGeom>
          <a:blipFill>
            <a:blip r:embed="rId2"/>
            <a:stretch>
              <a:fillRect/>
            </a:stretch>
          </a:blipFill>
        </p:spPr>
      </p:sp>
      <p:sp>
        <p:nvSpPr>
          <p:cNvPr id="8" name="Freeform 8"/>
          <p:cNvSpPr/>
          <p:nvPr/>
        </p:nvSpPr>
        <p:spPr>
          <a:xfrm rot="356598">
            <a:off x="14139940" y="30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10" name="TextBox 9">
            <a:extLst>
              <a:ext uri="{FF2B5EF4-FFF2-40B4-BE49-F238E27FC236}">
                <a16:creationId xmlns:a16="http://schemas.microsoft.com/office/drawing/2014/main" id="{193E19CD-758E-7173-AE7F-CB26EDC35108}"/>
              </a:ext>
            </a:extLst>
          </p:cNvPr>
          <p:cNvSpPr txBox="1"/>
          <p:nvPr/>
        </p:nvSpPr>
        <p:spPr>
          <a:xfrm>
            <a:off x="1066800" y="4144311"/>
            <a:ext cx="12192000" cy="1284967"/>
          </a:xfrm>
          <a:prstGeom prst="rect">
            <a:avLst/>
          </a:prstGeom>
          <a:solidFill>
            <a:srgbClr val="F9F4E2"/>
          </a:solidFill>
          <a:ln>
            <a:noFill/>
            <a:prstDash val="solid"/>
          </a:ln>
        </p:spPr>
        <p:txBody>
          <a:bodyPr wrap="square">
            <a:spAutoFit/>
          </a:bodyPr>
          <a:lstStyle/>
          <a:p>
            <a:pPr lvl="0">
              <a:lnSpc>
                <a:spcPts val="3119"/>
              </a:lnSpc>
              <a:spcBef>
                <a:spcPct val="0"/>
              </a:spcBef>
            </a:pPr>
            <a:r>
              <a:rPr lang="en-US" sz="2800" b="1" dirty="0">
                <a:solidFill>
                  <a:srgbClr val="233245"/>
                </a:solidFill>
                <a:latin typeface="Kollektif Bold"/>
                <a:ea typeface="Kollektif Bold"/>
                <a:cs typeface="Kollektif Bold"/>
                <a:sym typeface="Kollektif Bold"/>
              </a:rPr>
              <a:t>id,title,type,description,release_year,age_certification,runtime,genres,production_countries,seasons,imdb_id,imdb_score,imdb_vote,</a:t>
            </a:r>
          </a:p>
          <a:p>
            <a:pPr lvl="0">
              <a:lnSpc>
                <a:spcPts val="3119"/>
              </a:lnSpc>
              <a:spcBef>
                <a:spcPct val="0"/>
              </a:spcBef>
            </a:pPr>
            <a:r>
              <a:rPr lang="en-US" sz="2800" b="1" dirty="0" err="1">
                <a:solidFill>
                  <a:srgbClr val="233245"/>
                </a:solidFill>
                <a:latin typeface="Kollektif Bold"/>
                <a:ea typeface="Kollektif Bold"/>
                <a:cs typeface="Kollektif Bold"/>
                <a:sym typeface="Kollektif Bold"/>
              </a:rPr>
              <a:t>tmdb_popularity,tmdb_score</a:t>
            </a:r>
            <a:endParaRPr lang="en-US" sz="2800" b="1" dirty="0">
              <a:solidFill>
                <a:srgbClr val="233245"/>
              </a:solidFill>
              <a:latin typeface="Kollektif Bold"/>
              <a:ea typeface="Kollektif Bold"/>
              <a:cs typeface="Kollektif Bold"/>
              <a:sym typeface="Kollektif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a:extLst>
            <a:ext uri="{FF2B5EF4-FFF2-40B4-BE49-F238E27FC236}">
              <a16:creationId xmlns:a16="http://schemas.microsoft.com/office/drawing/2014/main" id="{885F3A69-A614-BE34-9558-15B9980F0C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83AD8C-513B-3559-CAE2-B9845D64951B}"/>
              </a:ext>
            </a:extLst>
          </p:cNvPr>
          <p:cNvGrpSpPr/>
          <p:nvPr/>
        </p:nvGrpSpPr>
        <p:grpSpPr>
          <a:xfrm>
            <a:off x="152400" y="3278489"/>
            <a:ext cx="3086100" cy="552758"/>
            <a:chOff x="0" y="0"/>
            <a:chExt cx="812800" cy="145582"/>
          </a:xfrm>
        </p:grpSpPr>
        <p:sp>
          <p:nvSpPr>
            <p:cNvPr id="3" name="Freeform 3">
              <a:extLst>
                <a:ext uri="{FF2B5EF4-FFF2-40B4-BE49-F238E27FC236}">
                  <a16:creationId xmlns:a16="http://schemas.microsoft.com/office/drawing/2014/main" id="{37EEDF69-742F-5820-B8B0-0DFD7EF2CCA5}"/>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4" name="TextBox 4">
              <a:extLst>
                <a:ext uri="{FF2B5EF4-FFF2-40B4-BE49-F238E27FC236}">
                  <a16:creationId xmlns:a16="http://schemas.microsoft.com/office/drawing/2014/main" id="{8CD1E73C-58EE-C1C9-D460-350BCA211A7A}"/>
                </a:ext>
              </a:extLst>
            </p:cNvPr>
            <p:cNvSpPr txBox="1"/>
            <p:nvPr/>
          </p:nvSpPr>
          <p:spPr>
            <a:xfrm>
              <a:off x="0" y="-57150"/>
              <a:ext cx="812800" cy="202732"/>
            </a:xfrm>
            <a:prstGeom prst="rect">
              <a:avLst/>
            </a:prstGeom>
          </p:spPr>
          <p:txBody>
            <a:bodyPr lIns="50800" tIns="50800" rIns="50800" bIns="50800" rtlCol="0" anchor="ctr"/>
            <a:lstStyle/>
            <a:p>
              <a:pPr marL="0" lvl="0" indent="0" algn="ctr">
                <a:lnSpc>
                  <a:spcPts val="3359"/>
                </a:lnSpc>
                <a:spcBef>
                  <a:spcPct val="0"/>
                </a:spcBef>
              </a:pPr>
              <a:r>
                <a:rPr lang="en-US" sz="4400" b="1" dirty="0">
                  <a:solidFill>
                    <a:srgbClr val="233245"/>
                  </a:solidFill>
                  <a:latin typeface="Kollektif Bold"/>
                  <a:ea typeface="Kollektif Bold"/>
                  <a:cs typeface="Kollektif Bold"/>
                  <a:sym typeface="Kollektif Bold"/>
                </a:rPr>
                <a:t>PCA</a:t>
              </a:r>
            </a:p>
          </p:txBody>
        </p:sp>
      </p:grpSp>
      <p:sp>
        <p:nvSpPr>
          <p:cNvPr id="11" name="Freeform 11">
            <a:extLst>
              <a:ext uri="{FF2B5EF4-FFF2-40B4-BE49-F238E27FC236}">
                <a16:creationId xmlns:a16="http://schemas.microsoft.com/office/drawing/2014/main" id="{6AE53137-DD10-8CD5-FBA7-DA605344614B}"/>
              </a:ext>
            </a:extLst>
          </p:cNvPr>
          <p:cNvSpPr/>
          <p:nvPr/>
        </p:nvSpPr>
        <p:spPr>
          <a:xfrm>
            <a:off x="13411200" y="-320022"/>
            <a:ext cx="5817841" cy="4114800"/>
          </a:xfrm>
          <a:custGeom>
            <a:avLst/>
            <a:gdLst/>
            <a:ahLst/>
            <a:cxnLst/>
            <a:rect l="l" t="t" r="r" b="b"/>
            <a:pathLst>
              <a:path w="5817841" h="4114800">
                <a:moveTo>
                  <a:pt x="0" y="0"/>
                </a:moveTo>
                <a:lnTo>
                  <a:pt x="5817840" y="0"/>
                </a:lnTo>
                <a:lnTo>
                  <a:pt x="58178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532A88C4-38CB-7AD7-9E48-1192731D512B}"/>
              </a:ext>
            </a:extLst>
          </p:cNvPr>
          <p:cNvSpPr txBox="1"/>
          <p:nvPr/>
        </p:nvSpPr>
        <p:spPr>
          <a:xfrm>
            <a:off x="1028700" y="1355076"/>
            <a:ext cx="11136106" cy="1384995"/>
          </a:xfrm>
          <a:prstGeom prst="rect">
            <a:avLst/>
          </a:prstGeom>
        </p:spPr>
        <p:txBody>
          <a:bodyPr lIns="0" tIns="0" rIns="0" bIns="0" rtlCol="0" anchor="t">
            <a:spAutoFit/>
          </a:bodyPr>
          <a:lstStyle/>
          <a:p>
            <a:pPr algn="l">
              <a:lnSpc>
                <a:spcPts val="10800"/>
              </a:lnSpc>
            </a:pPr>
            <a:r>
              <a:rPr lang="en-US" sz="9000" dirty="0">
                <a:solidFill>
                  <a:srgbClr val="233245"/>
                </a:solidFill>
                <a:latin typeface="Agrandir Black"/>
                <a:ea typeface="Agrandir Black"/>
                <a:cs typeface="Agrandir Black"/>
                <a:sym typeface="Agrandir Black"/>
              </a:rPr>
              <a:t>Data Cleanup</a:t>
            </a:r>
          </a:p>
        </p:txBody>
      </p:sp>
      <p:sp>
        <p:nvSpPr>
          <p:cNvPr id="13" name="TextBox 13">
            <a:extLst>
              <a:ext uri="{FF2B5EF4-FFF2-40B4-BE49-F238E27FC236}">
                <a16:creationId xmlns:a16="http://schemas.microsoft.com/office/drawing/2014/main" id="{A568E36B-DD6E-DFE5-A63E-CC7638806EAE}"/>
              </a:ext>
            </a:extLst>
          </p:cNvPr>
          <p:cNvSpPr txBox="1"/>
          <p:nvPr/>
        </p:nvSpPr>
        <p:spPr>
          <a:xfrm>
            <a:off x="1065571" y="3888389"/>
            <a:ext cx="13944600" cy="3447098"/>
          </a:xfrm>
          <a:prstGeom prst="rect">
            <a:avLst/>
          </a:prstGeom>
        </p:spPr>
        <p:txBody>
          <a:bodyPr wrap="square" lIns="0" tIns="0" rIns="0" bIns="0" rtlCol="0" anchor="t">
            <a:spAutoFit/>
          </a:bodyPr>
          <a:lstStyle/>
          <a:p>
            <a:pPr marL="342900" lvl="0"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Found PCA for each row using the 4 variables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Added a new column (PC1) as a measurement for popularity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Some rows didn’t have all the values </a:t>
            </a:r>
            <a:r>
              <a:rPr lang="en-US" sz="3200" dirty="0">
                <a:solidFill>
                  <a:srgbClr val="233245"/>
                </a:solidFill>
                <a:latin typeface="Kollektif"/>
                <a:ea typeface="Kollektif"/>
                <a:cs typeface="Kollektif"/>
                <a:sym typeface="Wingdings" panose="05000000000000000000" pitchFamily="2" charset="2"/>
              </a:rPr>
              <a:t> had to exclude the rows with NA or null values</a:t>
            </a:r>
          </a:p>
          <a:p>
            <a:pPr marL="342900"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Divided the data based on low, med and high popularity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Lowest 33% = Low, Med 33% = Medium, Highest 33% = Highest</a:t>
            </a:r>
          </a:p>
          <a:p>
            <a:pPr marL="342900" indent="-342900">
              <a:spcBef>
                <a:spcPct val="0"/>
              </a:spcBef>
              <a:buFont typeface="Arial" panose="020B0604020202020204" pitchFamily="34" charset="0"/>
              <a:buChar char="•"/>
            </a:pPr>
            <a:endParaRPr lang="en-US" sz="3200" dirty="0">
              <a:solidFill>
                <a:srgbClr val="233245"/>
              </a:solidFill>
              <a:latin typeface="Kollektif"/>
              <a:ea typeface="Kollektif"/>
              <a:cs typeface="Kollektif"/>
              <a:sym typeface="Kollektif"/>
            </a:endParaRPr>
          </a:p>
        </p:txBody>
      </p:sp>
      <p:pic>
        <p:nvPicPr>
          <p:cNvPr id="17" name="Picture 16">
            <a:extLst>
              <a:ext uri="{FF2B5EF4-FFF2-40B4-BE49-F238E27FC236}">
                <a16:creationId xmlns:a16="http://schemas.microsoft.com/office/drawing/2014/main" id="{430BCD8A-D60F-F22A-67E2-17E4E8276ECA}"/>
              </a:ext>
            </a:extLst>
          </p:cNvPr>
          <p:cNvPicPr>
            <a:picLocks noChangeAspect="1"/>
          </p:cNvPicPr>
          <p:nvPr/>
        </p:nvPicPr>
        <p:blipFill>
          <a:blip r:embed="rId4"/>
          <a:stretch>
            <a:fillRect/>
          </a:stretch>
        </p:blipFill>
        <p:spPr>
          <a:xfrm>
            <a:off x="1383998" y="7429500"/>
            <a:ext cx="10775892" cy="2400300"/>
          </a:xfrm>
          <a:prstGeom prst="rect">
            <a:avLst/>
          </a:prstGeom>
        </p:spPr>
      </p:pic>
    </p:spTree>
    <p:extLst>
      <p:ext uri="{BB962C8B-B14F-4D97-AF65-F5344CB8AC3E}">
        <p14:creationId xmlns:p14="http://schemas.microsoft.com/office/powerpoint/2010/main" val="72462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grpSp>
        <p:nvGrpSpPr>
          <p:cNvPr id="5" name="Group 5"/>
          <p:cNvGrpSpPr/>
          <p:nvPr/>
        </p:nvGrpSpPr>
        <p:grpSpPr>
          <a:xfrm>
            <a:off x="228600" y="2973729"/>
            <a:ext cx="5486402" cy="1046129"/>
            <a:chOff x="0" y="-129941"/>
            <a:chExt cx="1444978" cy="275523"/>
          </a:xfrm>
        </p:grpSpPr>
        <p:sp>
          <p:nvSpPr>
            <p:cNvPr id="6" name="Freeform 6"/>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txBody>
            <a:bodyPr/>
            <a:lstStyle/>
            <a:p>
              <a:endParaRPr lang="en-US" dirty="0"/>
            </a:p>
          </p:txBody>
        </p:sp>
        <p:sp>
          <p:nvSpPr>
            <p:cNvPr id="7" name="TextBox 7"/>
            <p:cNvSpPr txBox="1"/>
            <p:nvPr/>
          </p:nvSpPr>
          <p:spPr>
            <a:xfrm>
              <a:off x="80277" y="-129941"/>
              <a:ext cx="1364701" cy="202732"/>
            </a:xfrm>
            <a:prstGeom prst="rect">
              <a:avLst/>
            </a:prstGeom>
          </p:spPr>
          <p:txBody>
            <a:bodyPr lIns="50800" tIns="50800" rIns="50800" bIns="50800" rtlCol="0" anchor="ctr"/>
            <a:lstStyle/>
            <a:p>
              <a:pPr marL="0" lvl="0" indent="0" algn="ctr">
                <a:lnSpc>
                  <a:spcPts val="3359"/>
                </a:lnSpc>
                <a:spcBef>
                  <a:spcPct val="0"/>
                </a:spcBef>
              </a:pPr>
              <a:r>
                <a:rPr lang="en-US" sz="3200" b="1" u="none" dirty="0">
                  <a:solidFill>
                    <a:srgbClr val="233245"/>
                  </a:solidFill>
                  <a:latin typeface="Kollektif Bold"/>
                  <a:ea typeface="Kollektif Bold"/>
                  <a:cs typeface="Kollektif Bold"/>
                  <a:sym typeface="Kollektif Bold"/>
                </a:rPr>
                <a:t>Split File into 2 subsets</a:t>
              </a:r>
            </a:p>
          </p:txBody>
        </p:sp>
      </p:grpSp>
      <p:sp>
        <p:nvSpPr>
          <p:cNvPr id="11" name="Freeform 11"/>
          <p:cNvSpPr/>
          <p:nvPr/>
        </p:nvSpPr>
        <p:spPr>
          <a:xfrm>
            <a:off x="13222527" y="240519"/>
            <a:ext cx="5817841" cy="4114800"/>
          </a:xfrm>
          <a:custGeom>
            <a:avLst/>
            <a:gdLst/>
            <a:ahLst/>
            <a:cxnLst/>
            <a:rect l="l" t="t" r="r" b="b"/>
            <a:pathLst>
              <a:path w="5817841" h="4114800">
                <a:moveTo>
                  <a:pt x="0" y="0"/>
                </a:moveTo>
                <a:lnTo>
                  <a:pt x="5817840" y="0"/>
                </a:lnTo>
                <a:lnTo>
                  <a:pt x="58178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1355076"/>
            <a:ext cx="11136106" cy="1384995"/>
          </a:xfrm>
          <a:prstGeom prst="rect">
            <a:avLst/>
          </a:prstGeom>
        </p:spPr>
        <p:txBody>
          <a:bodyPr lIns="0" tIns="0" rIns="0" bIns="0" rtlCol="0" anchor="t">
            <a:spAutoFit/>
          </a:bodyPr>
          <a:lstStyle/>
          <a:p>
            <a:pPr algn="l">
              <a:lnSpc>
                <a:spcPts val="10800"/>
              </a:lnSpc>
            </a:pPr>
            <a:r>
              <a:rPr lang="en-US" sz="9000" dirty="0">
                <a:solidFill>
                  <a:srgbClr val="233245"/>
                </a:solidFill>
                <a:latin typeface="Agrandir Black"/>
                <a:ea typeface="Agrandir Black"/>
                <a:cs typeface="Agrandir Black"/>
                <a:sym typeface="Agrandir Black"/>
              </a:rPr>
              <a:t>Data Cleanup</a:t>
            </a:r>
          </a:p>
        </p:txBody>
      </p:sp>
      <p:sp>
        <p:nvSpPr>
          <p:cNvPr id="14" name="TextBox 14"/>
          <p:cNvSpPr txBox="1"/>
          <p:nvPr/>
        </p:nvSpPr>
        <p:spPr>
          <a:xfrm>
            <a:off x="949712" y="4126160"/>
            <a:ext cx="10632688" cy="396519"/>
          </a:xfrm>
          <a:prstGeom prst="rect">
            <a:avLst/>
          </a:prstGeom>
        </p:spPr>
        <p:txBody>
          <a:bodyPr wrap="square" lIns="0" tIns="0" rIns="0" bIns="0" rtlCol="0" anchor="t">
            <a:spAutoFit/>
          </a:bodyPr>
          <a:lstStyle/>
          <a:p>
            <a:pPr algn="ctr">
              <a:lnSpc>
                <a:spcPts val="2940"/>
              </a:lnSpc>
            </a:pPr>
            <a:r>
              <a:rPr lang="en-US" sz="4000" dirty="0">
                <a:solidFill>
                  <a:srgbClr val="233245"/>
                </a:solidFill>
                <a:latin typeface="Kollektif"/>
                <a:ea typeface="Kollektif"/>
                <a:cs typeface="Kollektif"/>
                <a:sym typeface="Kollektif"/>
              </a:rPr>
              <a:t>One table for TV shows and another for movies</a:t>
            </a:r>
          </a:p>
        </p:txBody>
      </p:sp>
      <p:grpSp>
        <p:nvGrpSpPr>
          <p:cNvPr id="16" name="Group 5">
            <a:extLst>
              <a:ext uri="{FF2B5EF4-FFF2-40B4-BE49-F238E27FC236}">
                <a16:creationId xmlns:a16="http://schemas.microsoft.com/office/drawing/2014/main" id="{442FF8AC-12D9-6868-FE4F-132EF4B4898D}"/>
              </a:ext>
            </a:extLst>
          </p:cNvPr>
          <p:cNvGrpSpPr/>
          <p:nvPr/>
        </p:nvGrpSpPr>
        <p:grpSpPr>
          <a:xfrm>
            <a:off x="228600" y="5151056"/>
            <a:ext cx="5676903" cy="1043934"/>
            <a:chOff x="0" y="-129363"/>
            <a:chExt cx="1495151" cy="274945"/>
          </a:xfrm>
        </p:grpSpPr>
        <p:sp>
          <p:nvSpPr>
            <p:cNvPr id="17" name="Freeform 6">
              <a:extLst>
                <a:ext uri="{FF2B5EF4-FFF2-40B4-BE49-F238E27FC236}">
                  <a16:creationId xmlns:a16="http://schemas.microsoft.com/office/drawing/2014/main" id="{20ED72BE-76FF-46A4-7BD8-57A6B8285E25}"/>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txBody>
            <a:bodyPr/>
            <a:lstStyle/>
            <a:p>
              <a:endParaRPr lang="en-US" dirty="0"/>
            </a:p>
          </p:txBody>
        </p:sp>
        <p:sp>
          <p:nvSpPr>
            <p:cNvPr id="18" name="TextBox 7">
              <a:extLst>
                <a:ext uri="{FF2B5EF4-FFF2-40B4-BE49-F238E27FC236}">
                  <a16:creationId xmlns:a16="http://schemas.microsoft.com/office/drawing/2014/main" id="{9BBE36EC-5B7C-6F6B-F705-28FAD410825A}"/>
                </a:ext>
              </a:extLst>
            </p:cNvPr>
            <p:cNvSpPr txBox="1"/>
            <p:nvPr/>
          </p:nvSpPr>
          <p:spPr>
            <a:xfrm>
              <a:off x="130450" y="-129363"/>
              <a:ext cx="1364701" cy="202732"/>
            </a:xfrm>
            <a:prstGeom prst="rect">
              <a:avLst/>
            </a:prstGeom>
          </p:spPr>
          <p:txBody>
            <a:bodyPr lIns="50800" tIns="50800" rIns="50800" bIns="50800" rtlCol="0" anchor="ctr"/>
            <a:lstStyle/>
            <a:p>
              <a:pPr marL="0" lvl="0" indent="0" algn="ctr">
                <a:lnSpc>
                  <a:spcPts val="3359"/>
                </a:lnSpc>
                <a:spcBef>
                  <a:spcPct val="0"/>
                </a:spcBef>
              </a:pPr>
              <a:r>
                <a:rPr lang="en-US" sz="3200" b="1" u="none" dirty="0">
                  <a:solidFill>
                    <a:srgbClr val="233245"/>
                  </a:solidFill>
                  <a:latin typeface="Kollektif Bold"/>
                  <a:ea typeface="Kollektif Bold"/>
                  <a:cs typeface="Kollektif Bold"/>
                  <a:sym typeface="Kollektif Bold"/>
                </a:rPr>
                <a:t>Cleaned up genre column</a:t>
              </a:r>
            </a:p>
          </p:txBody>
        </p:sp>
      </p:grpSp>
      <p:sp>
        <p:nvSpPr>
          <p:cNvPr id="19" name="TextBox 14">
            <a:extLst>
              <a:ext uri="{FF2B5EF4-FFF2-40B4-BE49-F238E27FC236}">
                <a16:creationId xmlns:a16="http://schemas.microsoft.com/office/drawing/2014/main" id="{F37D4B6D-CAF0-19C6-15C6-716ADB8F404C}"/>
              </a:ext>
            </a:extLst>
          </p:cNvPr>
          <p:cNvSpPr txBox="1"/>
          <p:nvPr/>
        </p:nvSpPr>
        <p:spPr>
          <a:xfrm>
            <a:off x="949712" y="5942773"/>
            <a:ext cx="10632688" cy="3798669"/>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Genres were stored as a list </a:t>
            </a:r>
          </a:p>
          <a:p>
            <a:pPr marL="571500"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Mutated dataset </a:t>
            </a:r>
          </a:p>
          <a:p>
            <a:pPr marL="1028700" lvl="1"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OG: 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[“crime”, “drama”]</a:t>
            </a:r>
          </a:p>
          <a:p>
            <a:pPr marL="1028700" lvl="1"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New: 2 lines</a:t>
            </a:r>
          </a:p>
          <a:p>
            <a:pPr marL="1485900" lvl="2"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“crime”</a:t>
            </a:r>
          </a:p>
          <a:p>
            <a:pPr marL="1485900" lvl="2"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“drama”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8" name="Freeform 8"/>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6324600" y="2187246"/>
            <a:ext cx="4842200" cy="1562992"/>
          </a:xfrm>
          <a:prstGeom prst="rect">
            <a:avLst/>
          </a:prstGeom>
        </p:spPr>
        <p:txBody>
          <a:bodyPr wrap="square" lIns="0" tIns="0" rIns="0" bIns="0" rtlCol="0" anchor="t">
            <a:spAutoFit/>
          </a:bodyPr>
          <a:lstStyle/>
          <a:p>
            <a:pPr marL="0" lvl="0" indent="0" algn="ctr">
              <a:lnSpc>
                <a:spcPts val="13500"/>
              </a:lnSpc>
              <a:spcBef>
                <a:spcPct val="0"/>
              </a:spcBef>
            </a:pPr>
            <a:r>
              <a:rPr lang="en-US" sz="9000" u="none" dirty="0">
                <a:solidFill>
                  <a:srgbClr val="F15E3D"/>
                </a:solidFill>
                <a:latin typeface="Kollektif"/>
                <a:ea typeface="Kollektif"/>
                <a:cs typeface="Kollektif"/>
                <a:sym typeface="Kollektif"/>
              </a:rPr>
              <a:t>19 Genres</a:t>
            </a:r>
          </a:p>
        </p:txBody>
      </p:sp>
      <p:sp>
        <p:nvSpPr>
          <p:cNvPr id="29" name="TextBox 29"/>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30" name="Picture 29">
            <a:extLst>
              <a:ext uri="{FF2B5EF4-FFF2-40B4-BE49-F238E27FC236}">
                <a16:creationId xmlns:a16="http://schemas.microsoft.com/office/drawing/2014/main" id="{35E54125-C138-67A6-5F7A-A141C9630F95}"/>
              </a:ext>
            </a:extLst>
          </p:cNvPr>
          <p:cNvPicPr>
            <a:picLocks noChangeAspect="1"/>
          </p:cNvPicPr>
          <p:nvPr/>
        </p:nvPicPr>
        <p:blipFill>
          <a:blip r:embed="rId5"/>
          <a:stretch>
            <a:fillRect/>
          </a:stretch>
        </p:blipFill>
        <p:spPr>
          <a:xfrm>
            <a:off x="7092663" y="4031345"/>
            <a:ext cx="3306074" cy="46301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CAF44411-A725-3F14-B1EF-A866EF9D9C26}"/>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319840AF-938A-B029-78FD-1DC3CB95D76B}"/>
              </a:ext>
            </a:extLst>
          </p:cNvPr>
          <p:cNvSpPr/>
          <p:nvPr/>
        </p:nvSpPr>
        <p:spPr>
          <a:xfrm>
            <a:off x="647824" y="2919289"/>
            <a:ext cx="3077226" cy="0"/>
          </a:xfrm>
          <a:prstGeom prst="line">
            <a:avLst/>
          </a:prstGeom>
          <a:ln w="38100" cap="flat">
            <a:solidFill>
              <a:srgbClr val="233245"/>
            </a:solidFill>
            <a:prstDash val="solid"/>
            <a:headEnd type="none" w="sm" len="sm"/>
            <a:tailEnd type="none" w="sm" len="sm"/>
          </a:ln>
        </p:spPr>
      </p:sp>
      <p:sp>
        <p:nvSpPr>
          <p:cNvPr id="7" name="AutoShape 7">
            <a:extLst>
              <a:ext uri="{FF2B5EF4-FFF2-40B4-BE49-F238E27FC236}">
                <a16:creationId xmlns:a16="http://schemas.microsoft.com/office/drawing/2014/main" id="{D4123C82-95AA-4C45-42F6-6C92C548B0F6}"/>
              </a:ext>
            </a:extLst>
          </p:cNvPr>
          <p:cNvSpPr/>
          <p:nvPr/>
        </p:nvSpPr>
        <p:spPr>
          <a:xfrm>
            <a:off x="647824" y="3812602"/>
            <a:ext cx="3077226" cy="0"/>
          </a:xfrm>
          <a:prstGeom prst="line">
            <a:avLst/>
          </a:prstGeom>
          <a:ln w="38100" cap="flat">
            <a:solidFill>
              <a:srgbClr val="233245"/>
            </a:solidFill>
            <a:prstDash val="solid"/>
            <a:headEnd type="none" w="sm" len="sm"/>
            <a:tailEnd type="none" w="sm" len="sm"/>
          </a:ln>
        </p:spPr>
      </p:sp>
      <p:sp>
        <p:nvSpPr>
          <p:cNvPr id="8" name="Freeform 8">
            <a:extLst>
              <a:ext uri="{FF2B5EF4-FFF2-40B4-BE49-F238E27FC236}">
                <a16:creationId xmlns:a16="http://schemas.microsoft.com/office/drawing/2014/main" id="{CEE6EC68-4385-0A43-6F82-1E8BCB45BE73}"/>
              </a:ext>
            </a:extLst>
          </p:cNvPr>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A3635616-9615-403D-2042-7C6615ED6BFA}"/>
              </a:ext>
            </a:extLst>
          </p:cNvPr>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a:extLst>
              <a:ext uri="{FF2B5EF4-FFF2-40B4-BE49-F238E27FC236}">
                <a16:creationId xmlns:a16="http://schemas.microsoft.com/office/drawing/2014/main" id="{5E1B9B70-8387-6A9A-CFB3-49D464A15D3B}"/>
              </a:ext>
            </a:extLst>
          </p:cNvPr>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0379EDFA-3C77-97FB-DAE9-6F975170417B}"/>
              </a:ext>
            </a:extLst>
          </p:cNvPr>
          <p:cNvSpPr txBox="1"/>
          <p:nvPr/>
        </p:nvSpPr>
        <p:spPr>
          <a:xfrm>
            <a:off x="533400" y="3218308"/>
            <a:ext cx="3306074" cy="337657"/>
          </a:xfrm>
          <a:prstGeom prst="rect">
            <a:avLst/>
          </a:prstGeom>
        </p:spPr>
        <p:txBody>
          <a:bodyPr lIns="0" tIns="0" rIns="0" bIns="0" rtlCol="0" anchor="t">
            <a:spAutoFit/>
          </a:bodyPr>
          <a:lstStyle/>
          <a:p>
            <a:pPr marL="0" lvl="0" indent="0" algn="ctr">
              <a:lnSpc>
                <a:spcPts val="2879"/>
              </a:lnSpc>
              <a:spcBef>
                <a:spcPct val="0"/>
              </a:spcBef>
            </a:pPr>
            <a:r>
              <a:rPr lang="en-US" sz="2399" b="1" dirty="0">
                <a:solidFill>
                  <a:srgbClr val="233245"/>
                </a:solidFill>
                <a:latin typeface="Kollektif Bold"/>
                <a:ea typeface="Kollektif Bold"/>
                <a:cs typeface="Kollektif Bold"/>
                <a:sym typeface="Kollektif Bold"/>
              </a:rPr>
              <a:t>Movies</a:t>
            </a:r>
          </a:p>
        </p:txBody>
      </p:sp>
      <p:sp>
        <p:nvSpPr>
          <p:cNvPr id="29" name="TextBox 29">
            <a:extLst>
              <a:ext uri="{FF2B5EF4-FFF2-40B4-BE49-F238E27FC236}">
                <a16:creationId xmlns:a16="http://schemas.microsoft.com/office/drawing/2014/main" id="{A9FB889E-26A6-DE98-2299-E67C1FEE3EED}"/>
              </a:ext>
            </a:extLst>
          </p:cNvPr>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2" name="Picture 1">
            <a:extLst>
              <a:ext uri="{FF2B5EF4-FFF2-40B4-BE49-F238E27FC236}">
                <a16:creationId xmlns:a16="http://schemas.microsoft.com/office/drawing/2014/main" id="{EBADB97B-31AF-A971-19D3-0F92145FC22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5196" y="2780224"/>
            <a:ext cx="8510595" cy="5471936"/>
          </a:xfrm>
          <a:prstGeom prst="rect">
            <a:avLst/>
          </a:prstGeom>
          <a:noFill/>
        </p:spPr>
      </p:pic>
      <p:pic>
        <p:nvPicPr>
          <p:cNvPr id="4" name="Picture 3">
            <a:extLst>
              <a:ext uri="{FF2B5EF4-FFF2-40B4-BE49-F238E27FC236}">
                <a16:creationId xmlns:a16="http://schemas.microsoft.com/office/drawing/2014/main" id="{AFF6239F-552F-4FC1-A9E5-F375A955FD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6400" y="3218308"/>
            <a:ext cx="2981097" cy="2513965"/>
          </a:xfrm>
          <a:prstGeom prst="rect">
            <a:avLst/>
          </a:prstGeom>
        </p:spPr>
      </p:pic>
    </p:spTree>
    <p:extLst>
      <p:ext uri="{BB962C8B-B14F-4D97-AF65-F5344CB8AC3E}">
        <p14:creationId xmlns:p14="http://schemas.microsoft.com/office/powerpoint/2010/main" val="153657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71A3620A-13DE-8581-9F5B-DA947585E464}"/>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2DFBC8E3-F1A7-0AE3-EEF2-E600B03A9AE9}"/>
              </a:ext>
            </a:extLst>
          </p:cNvPr>
          <p:cNvSpPr/>
          <p:nvPr/>
        </p:nvSpPr>
        <p:spPr>
          <a:xfrm>
            <a:off x="647824" y="2919289"/>
            <a:ext cx="3077226" cy="0"/>
          </a:xfrm>
          <a:prstGeom prst="line">
            <a:avLst/>
          </a:prstGeom>
          <a:ln w="38100" cap="flat">
            <a:solidFill>
              <a:srgbClr val="233245"/>
            </a:solidFill>
            <a:prstDash val="solid"/>
            <a:headEnd type="none" w="sm" len="sm"/>
            <a:tailEnd type="none" w="sm" len="sm"/>
          </a:ln>
        </p:spPr>
      </p:sp>
      <p:sp>
        <p:nvSpPr>
          <p:cNvPr id="7" name="AutoShape 7">
            <a:extLst>
              <a:ext uri="{FF2B5EF4-FFF2-40B4-BE49-F238E27FC236}">
                <a16:creationId xmlns:a16="http://schemas.microsoft.com/office/drawing/2014/main" id="{9BAE1940-3716-9305-2ECE-25CEB5716445}"/>
              </a:ext>
            </a:extLst>
          </p:cNvPr>
          <p:cNvSpPr/>
          <p:nvPr/>
        </p:nvSpPr>
        <p:spPr>
          <a:xfrm>
            <a:off x="647824" y="3812602"/>
            <a:ext cx="3077226" cy="0"/>
          </a:xfrm>
          <a:prstGeom prst="line">
            <a:avLst/>
          </a:prstGeom>
          <a:ln w="38100" cap="flat">
            <a:solidFill>
              <a:srgbClr val="233245"/>
            </a:solidFill>
            <a:prstDash val="solid"/>
            <a:headEnd type="none" w="sm" len="sm"/>
            <a:tailEnd type="none" w="sm" len="sm"/>
          </a:ln>
        </p:spPr>
      </p:sp>
      <p:sp>
        <p:nvSpPr>
          <p:cNvPr id="8" name="Freeform 8">
            <a:extLst>
              <a:ext uri="{FF2B5EF4-FFF2-40B4-BE49-F238E27FC236}">
                <a16:creationId xmlns:a16="http://schemas.microsoft.com/office/drawing/2014/main" id="{834078E8-09CC-5574-ECCF-7E849F0F46E7}"/>
              </a:ext>
            </a:extLst>
          </p:cNvPr>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AFCFD1B2-43D6-4635-2E6C-17375D3B0709}"/>
              </a:ext>
            </a:extLst>
          </p:cNvPr>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a:extLst>
              <a:ext uri="{FF2B5EF4-FFF2-40B4-BE49-F238E27FC236}">
                <a16:creationId xmlns:a16="http://schemas.microsoft.com/office/drawing/2014/main" id="{551E6563-5B00-25FC-3436-8914869FA58A}"/>
              </a:ext>
            </a:extLst>
          </p:cNvPr>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B6A65DED-9633-08A3-31BF-6DC050B38592}"/>
              </a:ext>
            </a:extLst>
          </p:cNvPr>
          <p:cNvSpPr txBox="1"/>
          <p:nvPr/>
        </p:nvSpPr>
        <p:spPr>
          <a:xfrm>
            <a:off x="533400" y="3218308"/>
            <a:ext cx="3306074" cy="337657"/>
          </a:xfrm>
          <a:prstGeom prst="rect">
            <a:avLst/>
          </a:prstGeom>
        </p:spPr>
        <p:txBody>
          <a:bodyPr lIns="0" tIns="0" rIns="0" bIns="0" rtlCol="0" anchor="t">
            <a:spAutoFit/>
          </a:bodyPr>
          <a:lstStyle/>
          <a:p>
            <a:pPr marL="0" lvl="0" indent="0" algn="ctr">
              <a:lnSpc>
                <a:spcPts val="2879"/>
              </a:lnSpc>
              <a:spcBef>
                <a:spcPct val="0"/>
              </a:spcBef>
            </a:pPr>
            <a:r>
              <a:rPr lang="en-US" sz="2399" b="1" dirty="0">
                <a:solidFill>
                  <a:srgbClr val="233245"/>
                </a:solidFill>
                <a:latin typeface="Kollektif Bold"/>
                <a:ea typeface="Kollektif Bold"/>
                <a:cs typeface="Kollektif Bold"/>
                <a:sym typeface="Kollektif Bold"/>
              </a:rPr>
              <a:t>TV Shows</a:t>
            </a:r>
          </a:p>
        </p:txBody>
      </p:sp>
      <p:sp>
        <p:nvSpPr>
          <p:cNvPr id="29" name="TextBox 29">
            <a:extLst>
              <a:ext uri="{FF2B5EF4-FFF2-40B4-BE49-F238E27FC236}">
                <a16:creationId xmlns:a16="http://schemas.microsoft.com/office/drawing/2014/main" id="{057465C2-24B7-F606-B993-051AE29D2AA8}"/>
              </a:ext>
            </a:extLst>
          </p:cNvPr>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3" name="Picture 2">
            <a:extLst>
              <a:ext uri="{FF2B5EF4-FFF2-40B4-BE49-F238E27FC236}">
                <a16:creationId xmlns:a16="http://schemas.microsoft.com/office/drawing/2014/main" id="{5D875148-3099-7934-FBAA-EEEAFD25C0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4427" y="2818977"/>
            <a:ext cx="9392350" cy="6038885"/>
          </a:xfrm>
          <a:prstGeom prst="rect">
            <a:avLst/>
          </a:prstGeom>
          <a:noFill/>
        </p:spPr>
      </p:pic>
      <p:pic>
        <p:nvPicPr>
          <p:cNvPr id="5" name="Picture 4">
            <a:extLst>
              <a:ext uri="{FF2B5EF4-FFF2-40B4-BE49-F238E27FC236}">
                <a16:creationId xmlns:a16="http://schemas.microsoft.com/office/drawing/2014/main" id="{D2474545-B7A2-6AD5-00F5-1E8AD44621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6340" y="3218308"/>
            <a:ext cx="2771005" cy="2272030"/>
          </a:xfrm>
          <a:prstGeom prst="rect">
            <a:avLst/>
          </a:prstGeom>
        </p:spPr>
      </p:pic>
    </p:spTree>
    <p:extLst>
      <p:ext uri="{BB962C8B-B14F-4D97-AF65-F5344CB8AC3E}">
        <p14:creationId xmlns:p14="http://schemas.microsoft.com/office/powerpoint/2010/main" val="43545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254A73E2-58AF-6527-632A-BA3838CAD40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BF9A835-5758-5D40-77B5-62481FE47520}"/>
              </a:ext>
            </a:extLst>
          </p:cNvPr>
          <p:cNvSpPr txBox="1"/>
          <p:nvPr/>
        </p:nvSpPr>
        <p:spPr>
          <a:xfrm>
            <a:off x="1028700" y="771525"/>
            <a:ext cx="6792574" cy="2769989"/>
          </a:xfrm>
          <a:prstGeom prst="rect">
            <a:avLst/>
          </a:prstGeom>
        </p:spPr>
        <p:txBody>
          <a:bodyPr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256B2E75-C20D-79E3-A548-306772FC122E}"/>
              </a:ext>
            </a:extLst>
          </p:cNvPr>
          <p:cNvSpPr txBox="1"/>
          <p:nvPr/>
        </p:nvSpPr>
        <p:spPr>
          <a:xfrm>
            <a:off x="1009035" y="3924054"/>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4B93572B-3724-984D-55EA-0A07A129A8A8}"/>
              </a:ext>
            </a:extLst>
          </p:cNvPr>
          <p:cNvSpPr txBox="1"/>
          <p:nvPr/>
        </p:nvSpPr>
        <p:spPr>
          <a:xfrm>
            <a:off x="1028700" y="4814085"/>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GENRE</a:t>
            </a:r>
          </a:p>
        </p:txBody>
      </p:sp>
      <p:sp>
        <p:nvSpPr>
          <p:cNvPr id="7" name="TextBox 6">
            <a:extLst>
              <a:ext uri="{FF2B5EF4-FFF2-40B4-BE49-F238E27FC236}">
                <a16:creationId xmlns:a16="http://schemas.microsoft.com/office/drawing/2014/main" id="{6F380FF5-80BE-EDA9-5794-484C0ACF7E3C}"/>
              </a:ext>
            </a:extLst>
          </p:cNvPr>
          <p:cNvSpPr txBox="1"/>
          <p:nvPr/>
        </p:nvSpPr>
        <p:spPr>
          <a:xfrm>
            <a:off x="1009035" y="5573523"/>
            <a:ext cx="6904302" cy="2244204"/>
          </a:xfrm>
          <a:prstGeom prst="rect">
            <a:avLst/>
          </a:prstGeom>
        </p:spPr>
        <p:txBody>
          <a:bodyPr lIns="0" tIns="0" rIns="0" bIns="0" rtlCol="0" anchor="t">
            <a:spAutoFit/>
          </a:bodyPr>
          <a:lstStyle/>
          <a:p>
            <a:pPr marL="571500" lvl="0" indent="-571500" algn="l">
              <a:lnSpc>
                <a:spcPts val="294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Genre = categorical </a:t>
            </a:r>
          </a:p>
          <a:p>
            <a:pPr marL="571500" lvl="0" indent="-571500" algn="l">
              <a:lnSpc>
                <a:spcPts val="2940"/>
              </a:lnSpc>
              <a:spcBef>
                <a:spcPct val="0"/>
              </a:spcBef>
              <a:buFont typeface="Arial" panose="020B0604020202020204" pitchFamily="34" charset="0"/>
              <a:buChar char="•"/>
            </a:pPr>
            <a:r>
              <a:rPr lang="en-US" sz="3600" dirty="0">
                <a:solidFill>
                  <a:srgbClr val="F15E3D"/>
                </a:solidFill>
                <a:latin typeface="Kollektif"/>
                <a:ea typeface="Kollektif"/>
                <a:cs typeface="Kollektif"/>
                <a:sym typeface="Kollektif"/>
              </a:rPr>
              <a:t>Had to set a baseline (Action)</a:t>
            </a:r>
          </a:p>
          <a:p>
            <a:pPr marL="571500" lvl="0" indent="-571500" algn="l">
              <a:lnSpc>
                <a:spcPts val="294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Coeffi</a:t>
            </a:r>
            <a:r>
              <a:rPr lang="en-US" sz="3600" dirty="0">
                <a:solidFill>
                  <a:srgbClr val="F15E3D"/>
                </a:solidFill>
                <a:latin typeface="Kollektif"/>
                <a:ea typeface="Kollektif"/>
                <a:cs typeface="Kollektif"/>
                <a:sym typeface="Kollektif"/>
              </a:rPr>
              <a:t>cient of each genre tells us how much or less popular another genre is compared to Action</a:t>
            </a:r>
            <a:endParaRPr lang="en-US" sz="3600" u="none" dirty="0">
              <a:solidFill>
                <a:srgbClr val="F15E3D"/>
              </a:solidFill>
              <a:latin typeface="Kollektif"/>
              <a:ea typeface="Kollektif"/>
              <a:cs typeface="Kollektif"/>
              <a:sym typeface="Kollektif"/>
            </a:endParaRPr>
          </a:p>
        </p:txBody>
      </p:sp>
      <p:pic>
        <p:nvPicPr>
          <p:cNvPr id="8" name="Picture 7">
            <a:extLst>
              <a:ext uri="{FF2B5EF4-FFF2-40B4-BE49-F238E27FC236}">
                <a16:creationId xmlns:a16="http://schemas.microsoft.com/office/drawing/2014/main" id="{9A1215A3-F36A-DC5B-77EC-C6F6D1D6F7D4}"/>
              </a:ext>
            </a:extLst>
          </p:cNvPr>
          <p:cNvPicPr>
            <a:picLocks noChangeAspect="1"/>
          </p:cNvPicPr>
          <p:nvPr/>
        </p:nvPicPr>
        <p:blipFill>
          <a:blip r:embed="rId2"/>
          <a:stretch>
            <a:fillRect/>
          </a:stretch>
        </p:blipFill>
        <p:spPr>
          <a:xfrm>
            <a:off x="8201517" y="8646"/>
            <a:ext cx="10071735" cy="10311538"/>
          </a:xfrm>
          <a:prstGeom prst="rect">
            <a:avLst/>
          </a:prstGeom>
        </p:spPr>
      </p:pic>
      <p:sp>
        <p:nvSpPr>
          <p:cNvPr id="9" name="TextBox 6">
            <a:extLst>
              <a:ext uri="{FF2B5EF4-FFF2-40B4-BE49-F238E27FC236}">
                <a16:creationId xmlns:a16="http://schemas.microsoft.com/office/drawing/2014/main" id="{717C171F-3D6E-0569-2E71-636D2B6C9D37}"/>
              </a:ext>
            </a:extLst>
          </p:cNvPr>
          <p:cNvSpPr txBox="1"/>
          <p:nvPr/>
        </p:nvSpPr>
        <p:spPr>
          <a:xfrm>
            <a:off x="838200" y="8363609"/>
            <a:ext cx="6904302" cy="1128514"/>
          </a:xfrm>
          <a:prstGeom prst="rect">
            <a:avLst/>
          </a:prstGeom>
        </p:spPr>
        <p:txBody>
          <a:bodyPr lIns="0" tIns="0" rIns="0" bIns="0" rtlCol="0" anchor="t">
            <a:spAutoFit/>
          </a:bodyPr>
          <a:lstStyle/>
          <a:p>
            <a:pPr marL="571500" lvl="0" indent="-571500" algn="l">
              <a:lnSpc>
                <a:spcPts val="294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Kollektif"/>
              </a:rPr>
              <a:t>R^2 value </a:t>
            </a:r>
            <a:r>
              <a:rPr lang="en-US" sz="3600" u="none" dirty="0">
                <a:solidFill>
                  <a:srgbClr val="233245"/>
                </a:solidFill>
                <a:latin typeface="Kollektif"/>
                <a:ea typeface="Kollektif"/>
                <a:cs typeface="Kollektif"/>
                <a:sym typeface="Wingdings" panose="05000000000000000000" pitchFamily="2" charset="2"/>
              </a:rPr>
              <a:t> 3.6% </a:t>
            </a:r>
          </a:p>
          <a:p>
            <a:pPr marL="571500" lvl="0" indent="-571500" algn="l">
              <a:lnSpc>
                <a:spcPts val="294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Wingdings" panose="05000000000000000000" pitchFamily="2" charset="2"/>
              </a:rPr>
              <a:t>Does help in direct comparison between the genre popularities</a:t>
            </a:r>
            <a:endParaRPr lang="en-US" sz="3600" u="none" dirty="0">
              <a:solidFill>
                <a:srgbClr val="233245"/>
              </a:solidFill>
              <a:latin typeface="Kollektif"/>
              <a:ea typeface="Kollektif"/>
              <a:cs typeface="Kollektif"/>
              <a:sym typeface="Kollektif"/>
            </a:endParaRPr>
          </a:p>
        </p:txBody>
      </p:sp>
    </p:spTree>
    <p:extLst>
      <p:ext uri="{BB962C8B-B14F-4D97-AF65-F5344CB8AC3E}">
        <p14:creationId xmlns:p14="http://schemas.microsoft.com/office/powerpoint/2010/main" val="3651061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730</Words>
  <Application>Microsoft Office PowerPoint</Application>
  <PresentationFormat>Custom</PresentationFormat>
  <Paragraphs>108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Kollektif Bold</vt:lpstr>
      <vt:lpstr>Arial</vt:lpstr>
      <vt:lpstr>Agrandir Black</vt:lpstr>
      <vt:lpstr>Kollektif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Beige and Orange Illustrative Movie Background Theme Presentation</dc:title>
  <cp:lastModifiedBy>Ananya Subramaniam</cp:lastModifiedBy>
  <cp:revision>5</cp:revision>
  <dcterms:created xsi:type="dcterms:W3CDTF">2006-08-16T00:00:00Z</dcterms:created>
  <dcterms:modified xsi:type="dcterms:W3CDTF">2025-12-12T19:09:13Z</dcterms:modified>
  <dc:identifier>DAG7UR8ZhYk</dc:identifier>
</cp:coreProperties>
</file>